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1500" r:id="rId3"/>
    <p:sldId id="1498" r:id="rId4"/>
    <p:sldId id="257" r:id="rId5"/>
    <p:sldId id="264" r:id="rId6"/>
    <p:sldId id="287" r:id="rId7"/>
    <p:sldId id="1501" r:id="rId8"/>
    <p:sldId id="1502" r:id="rId9"/>
    <p:sldId id="1503" r:id="rId10"/>
    <p:sldId id="1504" r:id="rId11"/>
    <p:sldId id="1505" r:id="rId12"/>
    <p:sldId id="150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480" userDrawn="1">
          <p15:clr>
            <a:srgbClr val="A4A3A4"/>
          </p15:clr>
        </p15:guide>
        <p15:guide id="4" pos="7224" userDrawn="1">
          <p15:clr>
            <a:srgbClr val="A4A3A4"/>
          </p15:clr>
        </p15:guide>
        <p15:guide id="5" orient="horz" pos="21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85BF"/>
    <a:srgbClr val="EAF4E4"/>
    <a:srgbClr val="1E53A3"/>
    <a:srgbClr val="088F92"/>
    <a:srgbClr val="09ABAE"/>
    <a:srgbClr val="BBE61A"/>
    <a:srgbClr val="8BDE14"/>
    <a:srgbClr val="0485BE"/>
    <a:srgbClr val="E5E5E5"/>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07" autoAdjust="0"/>
    <p:restoredTop sz="94130" autoAdjust="0"/>
  </p:normalViewPr>
  <p:slideViewPr>
    <p:cSldViewPr snapToGrid="0">
      <p:cViewPr varScale="1">
        <p:scale>
          <a:sx n="61" d="100"/>
          <a:sy n="61" d="100"/>
        </p:scale>
        <p:origin x="1216" y="60"/>
      </p:cViewPr>
      <p:guideLst>
        <p:guide pos="480"/>
        <p:guide pos="7224"/>
        <p:guide orient="horz" pos="218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FAVOUR\Documents\TDI%20SAPPHIRE%20COHORT\SQL%20JOURNEY\CAPSTONE\new%20capstone%20visualization%20new.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FAVOUR\Documents\TDI%20SAPPHIRE%20COHORT\SQL%20JOURNEY\CAPSTONE\new%20capstone%20visualization%20new.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FAVOUR\Documents\TDI%20SAPPHIRE%20COHORT\SQL%20JOURNEY\CAPSTONE\new%20capstone%20visualization%20new.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[new capstone visualization new.xlsx]pivot Tables!PivotTable13</c:name>
    <c:fmtId val="20"/>
  </c:pivotSource>
  <c:chart>
    <c:title>
      <c:tx>
        <c:rich>
          <a:bodyPr rot="0" spcFirstLastPara="1" vertOverflow="ellipsis" vert="horz" wrap="square" anchor="ctr" anchorCtr="1"/>
          <a:lstStyle/>
          <a:p>
            <a:pPr>
              <a:defRPr sz="1200" b="1" i="0" u="none" strike="noStrike" kern="1200" spc="0" baseline="0">
                <a:solidFill>
                  <a:schemeClr val="bg1"/>
                </a:solidFill>
                <a:latin typeface="+mn-lt"/>
                <a:ea typeface="+mn-ea"/>
                <a:cs typeface="+mn-cs"/>
              </a:defRPr>
            </a:pPr>
            <a:r>
              <a:rPr lang="en-US" sz="1200" b="1" dirty="0">
                <a:solidFill>
                  <a:schemeClr val="bg1"/>
                </a:solidFill>
              </a:rPr>
              <a:t>Revenue</a:t>
            </a:r>
            <a:r>
              <a:rPr lang="en-US" sz="1200" b="1" baseline="0" dirty="0">
                <a:solidFill>
                  <a:schemeClr val="bg1"/>
                </a:solidFill>
              </a:rPr>
              <a:t> by State &amp; Avg Delivery Days</a:t>
            </a:r>
            <a:endParaRPr lang="en-US" sz="1200" b="1" dirty="0">
              <a:solidFill>
                <a:schemeClr val="bg1"/>
              </a:solidFill>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dLbl>
          <c:idx val="0"/>
          <c:layout>
            <c:manualLayout>
              <c:x val="2.7353870561915021E-3"/>
              <c:y val="0.1062872492052108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dLbl>
          <c:idx val="0"/>
          <c:layout>
            <c:manualLayout>
              <c:x val="2.7353870561915021E-3"/>
              <c:y val="0.1062872492052108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2"/>
            </a:solidFill>
            <a:round/>
          </a:ln>
          <a:effectLst/>
        </c:spPr>
        <c:marker>
          <c:symbol val="none"/>
        </c:marker>
        <c:dLbl>
          <c:idx val="0"/>
          <c:layout>
            <c:manualLayout>
              <c:x val="-5.1972354067639011E-2"/>
              <c:y val="-2.77271084883158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2"/>
            </a:solidFill>
            <a:round/>
          </a:ln>
          <a:effectLst/>
        </c:spPr>
        <c:marker>
          <c:symbol val="none"/>
        </c:marker>
        <c:dLbl>
          <c:idx val="0"/>
          <c:layout>
            <c:manualLayout>
              <c:x val="-3.0089257618106824E-2"/>
              <c:y val="-5.083303222857907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2"/>
            </a:solidFill>
            <a:round/>
          </a:ln>
          <a:effectLst/>
        </c:spPr>
        <c:marker>
          <c:symbol val="none"/>
        </c:marker>
        <c:dLbl>
          <c:idx val="0"/>
          <c:layout>
            <c:manualLayout>
              <c:x val="-4.1030805842872907E-2"/>
              <c:y val="-2.310592374026321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2"/>
            </a:solidFill>
            <a:round/>
          </a:ln>
          <a:effectLst/>
        </c:spPr>
        <c:marker>
          <c:symbol val="none"/>
        </c:marker>
        <c:dLbl>
          <c:idx val="0"/>
          <c:layout>
            <c:manualLayout>
              <c:x val="-4.1030805842872956E-2"/>
              <c:y val="-7.39389559688423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2"/>
            </a:solidFill>
            <a:round/>
          </a:ln>
          <a:effectLst/>
        </c:spPr>
        <c:marker>
          <c:symbol val="none"/>
        </c:marker>
        <c:dLbl>
          <c:idx val="0"/>
          <c:layout>
            <c:manualLayout>
              <c:x val="-4.6501579955255959E-2"/>
              <c:y val="-3.696947798442114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2"/>
            </a:solidFill>
            <a:round/>
          </a:ln>
          <a:effectLst/>
        </c:spPr>
        <c:marker>
          <c:symbol val="none"/>
        </c:marker>
        <c:dLbl>
          <c:idx val="0"/>
          <c:layout>
            <c:manualLayout>
              <c:x val="-3.8295418786681377E-2"/>
              <c:y val="-2.772710848831583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2"/>
            </a:solidFill>
            <a:round/>
          </a:ln>
          <a:effectLst/>
        </c:spPr>
        <c:marker>
          <c:symbol val="none"/>
        </c:marker>
        <c:dLbl>
          <c:idx val="0"/>
          <c:layout>
            <c:manualLayout>
              <c:x val="-3.2824644674298326E-2"/>
              <c:y val="-5.083303222857912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2"/>
            </a:solidFill>
            <a:round/>
          </a:ln>
          <a:effectLst/>
        </c:spPr>
        <c:marker>
          <c:symbol val="none"/>
        </c:marker>
        <c:dLbl>
          <c:idx val="0"/>
          <c:layout>
            <c:manualLayout>
              <c:x val="-3.2824644674298326E-2"/>
              <c:y val="-3.696947798442119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chemeClr val="accent2"/>
            </a:solidFill>
            <a:round/>
          </a:ln>
          <a:effectLst/>
        </c:spPr>
        <c:marker>
          <c:symbol val="none"/>
        </c:marker>
        <c:dLbl>
          <c:idx val="0"/>
          <c:layout>
            <c:manualLayout>
              <c:x val="-3.2824644674298423E-2"/>
              <c:y val="-3.696947798442114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dLbl>
          <c:idx val="0"/>
          <c:layout>
            <c:manualLayout>
              <c:x val="2.7353870561915021E-3"/>
              <c:y val="0.1062872492052108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dLbl>
          <c:idx val="0"/>
          <c:layout>
            <c:manualLayout>
              <c:x val="2.7353870561915021E-3"/>
              <c:y val="0.1062872492052108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w="28575" cap="rnd">
            <a:solidFill>
              <a:schemeClr val="accent2"/>
            </a:solidFill>
            <a:round/>
          </a:ln>
          <a:effectLst/>
        </c:spPr>
        <c:marker>
          <c:symbol val="none"/>
        </c:marker>
        <c:dLbl>
          <c:idx val="0"/>
          <c:layout>
            <c:manualLayout>
              <c:x val="-5.1972354067639011E-2"/>
              <c:y val="-2.77271084883158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w="28575" cap="rnd">
            <a:solidFill>
              <a:schemeClr val="accent2"/>
            </a:solidFill>
            <a:round/>
          </a:ln>
          <a:effectLst/>
        </c:spPr>
        <c:marker>
          <c:symbol val="none"/>
        </c:marker>
        <c:dLbl>
          <c:idx val="0"/>
          <c:layout>
            <c:manualLayout>
              <c:x val="-3.0089257618106824E-2"/>
              <c:y val="-5.083303222857907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w="28575" cap="rnd">
            <a:solidFill>
              <a:schemeClr val="accent2"/>
            </a:solidFill>
            <a:round/>
          </a:ln>
          <a:effectLst/>
        </c:spPr>
        <c:marker>
          <c:symbol val="none"/>
        </c:marker>
        <c:dLbl>
          <c:idx val="0"/>
          <c:layout>
            <c:manualLayout>
              <c:x val="-4.1030805842872907E-2"/>
              <c:y val="-2.310592374026321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w="28575" cap="rnd">
            <a:solidFill>
              <a:schemeClr val="accent2"/>
            </a:solidFill>
            <a:round/>
          </a:ln>
          <a:effectLst/>
        </c:spPr>
        <c:marker>
          <c:symbol val="none"/>
        </c:marker>
        <c:dLbl>
          <c:idx val="0"/>
          <c:layout>
            <c:manualLayout>
              <c:x val="-4.1030805842872956E-2"/>
              <c:y val="-7.39389559688423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w="28575" cap="rnd">
            <a:solidFill>
              <a:schemeClr val="accent2"/>
            </a:solidFill>
            <a:round/>
          </a:ln>
          <a:effectLst/>
        </c:spPr>
        <c:marker>
          <c:symbol val="none"/>
        </c:marker>
        <c:dLbl>
          <c:idx val="0"/>
          <c:layout>
            <c:manualLayout>
              <c:x val="-4.6501579955255959E-2"/>
              <c:y val="-3.696947798442114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w="28575" cap="rnd">
            <a:solidFill>
              <a:schemeClr val="accent2"/>
            </a:solidFill>
            <a:round/>
          </a:ln>
          <a:effectLst/>
        </c:spPr>
        <c:marker>
          <c:symbol val="none"/>
        </c:marker>
        <c:dLbl>
          <c:idx val="0"/>
          <c:layout>
            <c:manualLayout>
              <c:x val="-3.8295418786681377E-2"/>
              <c:y val="-2.772710848831583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w="28575" cap="rnd">
            <a:solidFill>
              <a:schemeClr val="accent2"/>
            </a:solidFill>
            <a:round/>
          </a:ln>
          <a:effectLst/>
        </c:spPr>
        <c:marker>
          <c:symbol val="none"/>
        </c:marker>
        <c:dLbl>
          <c:idx val="0"/>
          <c:layout>
            <c:manualLayout>
              <c:x val="-3.2824644674298326E-2"/>
              <c:y val="-5.083303222857912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w="28575" cap="rnd">
            <a:solidFill>
              <a:schemeClr val="accent2"/>
            </a:solidFill>
            <a:round/>
          </a:ln>
          <a:effectLst/>
        </c:spPr>
        <c:marker>
          <c:symbol val="none"/>
        </c:marker>
        <c:dLbl>
          <c:idx val="0"/>
          <c:layout>
            <c:manualLayout>
              <c:x val="-3.2824644674298326E-2"/>
              <c:y val="-3.696947798442119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w="28575" cap="rnd">
            <a:solidFill>
              <a:schemeClr val="accent2"/>
            </a:solidFill>
            <a:round/>
          </a:ln>
          <a:effectLst/>
        </c:spPr>
        <c:marker>
          <c:symbol val="none"/>
        </c:marker>
        <c:dLbl>
          <c:idx val="0"/>
          <c:layout>
            <c:manualLayout>
              <c:x val="-3.2824644674298423E-2"/>
              <c:y val="-3.696947798442114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bg1">
              <a:alpha val="8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bg1">
              <a:alpha val="94000"/>
            </a:schemeClr>
          </a:solidFill>
          <a:ln>
            <a:noFill/>
          </a:ln>
          <a:effectLst/>
        </c:spPr>
        <c:dLbl>
          <c:idx val="0"/>
          <c:layout>
            <c:manualLayout>
              <c:x val="2.7353870561915021E-3"/>
              <c:y val="0.10628724920521081"/>
            </c:manualLayout>
          </c:layout>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bg1">
              <a:alpha val="92000"/>
            </a:schemeClr>
          </a:solidFill>
          <a:ln>
            <a:noFill/>
          </a:ln>
          <a:effectLst/>
        </c:spPr>
        <c:dLbl>
          <c:idx val="0"/>
          <c:layout>
            <c:manualLayout>
              <c:x val="2.7353870561915021E-3"/>
              <c:y val="0.10628724920521081"/>
            </c:manualLayout>
          </c:layout>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layout>
            <c:manualLayout>
              <c:x val="-5.1972354067639011E-2"/>
              <c:y val="-2.772710848831586E-2"/>
            </c:manualLayout>
          </c:layout>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layout>
            <c:manualLayout>
              <c:x val="-3.0089257618106824E-2"/>
              <c:y val="-5.0833032228579079E-2"/>
            </c:manualLayout>
          </c:layout>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layout>
            <c:manualLayout>
              <c:x val="-4.1030805842872907E-2"/>
              <c:y val="-2.3105923740263219E-2"/>
            </c:manualLayout>
          </c:layout>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layout>
            <c:manualLayout>
              <c:x val="-4.1030805842872956E-2"/>
              <c:y val="-7.393895596884234E-2"/>
            </c:manualLayout>
          </c:layout>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layout>
            <c:manualLayout>
              <c:x val="-4.6501579955255959E-2"/>
              <c:y val="-3.6969477984421149E-2"/>
            </c:manualLayout>
          </c:layout>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layout>
            <c:manualLayout>
              <c:x val="-3.8295418786681377E-2"/>
              <c:y val="-2.7727108488315839E-2"/>
            </c:manualLayout>
          </c:layout>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layout>
            <c:manualLayout>
              <c:x val="-3.2824644674298326E-2"/>
              <c:y val="-5.0833032228579121E-2"/>
            </c:manualLayout>
          </c:layout>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layout>
            <c:manualLayout>
              <c:x val="-3.2824644674298326E-2"/>
              <c:y val="-3.6969477984421191E-2"/>
            </c:manualLayout>
          </c:layout>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layout>
            <c:manualLayout>
              <c:x val="-3.2824644674298423E-2"/>
              <c:y val="-3.6969477984421149E-2"/>
            </c:manualLayout>
          </c:layout>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0"/>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layout>
            <c:manualLayout>
              <c:x val="-4.3502008192203519E-2"/>
              <c:y val="2.5843316246899214E-2"/>
            </c:manualLayout>
          </c:layout>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1"/>
        <c:spPr>
          <a:solidFill>
            <a:schemeClr val="bg1"/>
          </a:solidFill>
          <a:ln>
            <a:noFill/>
          </a:ln>
          <a:effectLst/>
        </c:spPr>
      </c:pivotFmt>
      <c:pivotFmt>
        <c:idx val="42"/>
        <c:spPr>
          <a:solidFill>
            <a:schemeClr val="bg1">
              <a:alpha val="90000"/>
            </a:schemeClr>
          </a:solidFill>
          <a:ln>
            <a:noFill/>
          </a:ln>
          <a:effectLst/>
        </c:spPr>
      </c:pivotFmt>
      <c:pivotFmt>
        <c:idx val="43"/>
        <c:spPr>
          <a:solidFill>
            <a:schemeClr val="bg1">
              <a:alpha val="8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4"/>
        <c:spPr>
          <a:solidFill>
            <a:schemeClr val="bg1"/>
          </a:solidFill>
          <a:ln>
            <a:noFill/>
          </a:ln>
          <a:effectLst/>
        </c:spPr>
      </c:pivotFmt>
      <c:pivotFmt>
        <c:idx val="45"/>
        <c:spPr>
          <a:solidFill>
            <a:schemeClr val="bg1">
              <a:alpha val="94000"/>
            </a:schemeClr>
          </a:solidFill>
          <a:ln>
            <a:noFill/>
          </a:ln>
          <a:effectLst/>
        </c:spPr>
        <c:dLbl>
          <c:idx val="0"/>
          <c:layout>
            <c:manualLayout>
              <c:x val="2.7353870561915021E-3"/>
              <c:y val="0.10628724920521081"/>
            </c:manualLayout>
          </c:layout>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6"/>
        <c:spPr>
          <a:solidFill>
            <a:schemeClr val="bg1">
              <a:alpha val="92000"/>
            </a:schemeClr>
          </a:solidFill>
          <a:ln>
            <a:noFill/>
          </a:ln>
          <a:effectLst/>
        </c:spPr>
        <c:dLbl>
          <c:idx val="0"/>
          <c:layout>
            <c:manualLayout>
              <c:x val="2.7353870561915021E-3"/>
              <c:y val="0.10628724920521081"/>
            </c:manualLayout>
          </c:layout>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7"/>
        <c:spPr>
          <a:solidFill>
            <a:schemeClr val="bg1">
              <a:alpha val="90000"/>
            </a:schemeClr>
          </a:solidFill>
          <a:ln>
            <a:noFill/>
          </a:ln>
          <a:effectLst/>
        </c:spPr>
      </c:pivotFmt>
      <c:pivotFmt>
        <c:idx val="48"/>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9"/>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layout>
            <c:manualLayout>
              <c:x val="-4.3502008192203519E-2"/>
              <c:y val="2.5843316246899214E-2"/>
            </c:manualLayout>
          </c:layout>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0"/>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layout>
            <c:manualLayout>
              <c:x val="-5.1972354067639011E-2"/>
              <c:y val="-2.772710848831586E-2"/>
            </c:manualLayout>
          </c:layout>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1"/>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layout>
            <c:manualLayout>
              <c:x val="-3.0089257618106824E-2"/>
              <c:y val="-5.0833032228579079E-2"/>
            </c:manualLayout>
          </c:layout>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2"/>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layout>
            <c:manualLayout>
              <c:x val="-4.1030805842872907E-2"/>
              <c:y val="-2.3105923740263219E-2"/>
            </c:manualLayout>
          </c:layout>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3"/>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layout>
            <c:manualLayout>
              <c:x val="-4.1030805842872956E-2"/>
              <c:y val="-7.393895596884234E-2"/>
            </c:manualLayout>
          </c:layout>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4"/>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layout>
            <c:manualLayout>
              <c:x val="-4.6501579955255959E-2"/>
              <c:y val="-3.6969477984421149E-2"/>
            </c:manualLayout>
          </c:layout>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5"/>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layout>
            <c:manualLayout>
              <c:x val="-3.8295418786681377E-2"/>
              <c:y val="-2.7727108488315839E-2"/>
            </c:manualLayout>
          </c:layout>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6"/>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layout>
            <c:manualLayout>
              <c:x val="-3.2824644674298326E-2"/>
              <c:y val="-5.0833032228579121E-2"/>
            </c:manualLayout>
          </c:layout>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7"/>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layout>
            <c:manualLayout>
              <c:x val="-3.2824644674298326E-2"/>
              <c:y val="-3.6969477984421191E-2"/>
            </c:manualLayout>
          </c:layout>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8"/>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layout>
            <c:manualLayout>
              <c:x val="-3.2824644674298423E-2"/>
              <c:y val="-3.6969477984421149E-2"/>
            </c:manualLayout>
          </c:layout>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9"/>
        <c:spPr>
          <a:solidFill>
            <a:schemeClr val="bg1">
              <a:alpha val="8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0"/>
        <c:spPr>
          <a:solidFill>
            <a:schemeClr val="bg1"/>
          </a:solidFill>
          <a:ln>
            <a:noFill/>
          </a:ln>
          <a:effectLst/>
        </c:spPr>
      </c:pivotFmt>
      <c:pivotFmt>
        <c:idx val="61"/>
        <c:spPr>
          <a:solidFill>
            <a:schemeClr val="bg1">
              <a:alpha val="94000"/>
            </a:schemeClr>
          </a:solidFill>
          <a:ln>
            <a:noFill/>
          </a:ln>
          <a:effectLst/>
        </c:spPr>
        <c:dLbl>
          <c:idx val="0"/>
          <c:layout>
            <c:manualLayout>
              <c:x val="2.7353870561915021E-3"/>
              <c:y val="0.10628724920521081"/>
            </c:manualLayout>
          </c:layout>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2"/>
        <c:spPr>
          <a:solidFill>
            <a:schemeClr val="bg1">
              <a:alpha val="92000"/>
            </a:schemeClr>
          </a:solidFill>
          <a:ln>
            <a:noFill/>
          </a:ln>
          <a:effectLst/>
        </c:spPr>
        <c:dLbl>
          <c:idx val="0"/>
          <c:layout>
            <c:manualLayout>
              <c:x val="2.7353870561915021E-3"/>
              <c:y val="0.10628724920521081"/>
            </c:manualLayout>
          </c:layout>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3"/>
        <c:spPr>
          <a:solidFill>
            <a:schemeClr val="bg1">
              <a:alpha val="90000"/>
            </a:schemeClr>
          </a:solidFill>
          <a:ln>
            <a:noFill/>
          </a:ln>
          <a:effectLst/>
        </c:spPr>
      </c:pivotFmt>
      <c:pivotFmt>
        <c:idx val="64"/>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5"/>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layout>
            <c:manualLayout>
              <c:x val="-4.3502008192203519E-2"/>
              <c:y val="2.5843316246899214E-2"/>
            </c:manualLayout>
          </c:layout>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6"/>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layout>
            <c:manualLayout>
              <c:x val="-5.1972354067639011E-2"/>
              <c:y val="-2.772710848831586E-2"/>
            </c:manualLayout>
          </c:layout>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7"/>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layout>
            <c:manualLayout>
              <c:x val="-3.0089257618106824E-2"/>
              <c:y val="-5.0833032228579079E-2"/>
            </c:manualLayout>
          </c:layout>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8"/>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layout>
            <c:manualLayout>
              <c:x val="-4.1030805842872907E-2"/>
              <c:y val="-2.3105923740263219E-2"/>
            </c:manualLayout>
          </c:layout>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9"/>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layout>
            <c:manualLayout>
              <c:x val="-4.1030805842872956E-2"/>
              <c:y val="-7.393895596884234E-2"/>
            </c:manualLayout>
          </c:layout>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0"/>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layout>
            <c:manualLayout>
              <c:x val="-4.6501579955255959E-2"/>
              <c:y val="-3.6969477984421149E-2"/>
            </c:manualLayout>
          </c:layout>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1"/>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layout>
            <c:manualLayout>
              <c:x val="-3.8295418786681377E-2"/>
              <c:y val="-2.7727108488315839E-2"/>
            </c:manualLayout>
          </c:layout>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2"/>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layout>
            <c:manualLayout>
              <c:x val="-3.2824644674298326E-2"/>
              <c:y val="-5.0833032228579121E-2"/>
            </c:manualLayout>
          </c:layout>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3"/>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layout>
            <c:manualLayout>
              <c:x val="-3.2824644674298326E-2"/>
              <c:y val="-3.6969477984421191E-2"/>
            </c:manualLayout>
          </c:layout>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4"/>
        <c:spPr>
          <a:solidFill>
            <a:schemeClr val="accent1"/>
          </a:solidFill>
          <a:ln w="15875" cap="rnd">
            <a:solidFill>
              <a:schemeClr val="bg1"/>
            </a:solidFill>
            <a:round/>
          </a:ln>
          <a:effectLst/>
        </c:spPr>
        <c:marker>
          <c:symbol val="square"/>
          <c:size val="2"/>
          <c:spPr>
            <a:solidFill>
              <a:schemeClr val="accent2"/>
            </a:solidFill>
            <a:ln w="9525">
              <a:solidFill>
                <a:schemeClr val="accent2"/>
              </a:solidFill>
            </a:ln>
            <a:effectLst/>
          </c:spPr>
        </c:marker>
        <c:dLbl>
          <c:idx val="0"/>
          <c:layout>
            <c:manualLayout>
              <c:x val="-3.2824644674298423E-2"/>
              <c:y val="-3.6969477984421149E-2"/>
            </c:manualLayout>
          </c:layout>
          <c:spPr>
            <a:noFill/>
            <a:ln>
              <a:noFill/>
            </a:ln>
            <a:effectLst/>
          </c:spPr>
          <c:txPr>
            <a:bodyPr rot="0" spcFirstLastPara="1" vertOverflow="ellipsis" vert="horz" wrap="square" lIns="38100" tIns="19050" rIns="38100" bIns="19050" anchor="ctr" anchorCtr="1">
              <a:spAutoFit/>
            </a:bodyPr>
            <a:lstStyle/>
            <a:p>
              <a:pPr>
                <a:defRPr sz="5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5169894492838818E-3"/>
          <c:y val="0.10182225903142507"/>
          <c:w val="0.96347076895482464"/>
          <c:h val="0.75792468649752109"/>
        </c:manualLayout>
      </c:layout>
      <c:barChart>
        <c:barDir val="col"/>
        <c:grouping val="clustered"/>
        <c:varyColors val="0"/>
        <c:ser>
          <c:idx val="0"/>
          <c:order val="0"/>
          <c:tx>
            <c:strRef>
              <c:f>'pivot Tables'!$B$32</c:f>
              <c:strCache>
                <c:ptCount val="1"/>
                <c:pt idx="0">
                  <c:v>Revenue</c:v>
                </c:pt>
              </c:strCache>
            </c:strRef>
          </c:tx>
          <c:spPr>
            <a:solidFill>
              <a:schemeClr val="bg1"/>
            </a:solidFill>
            <a:ln>
              <a:noFill/>
            </a:ln>
            <a:effectLst/>
          </c:spPr>
          <c:invertIfNegative val="0"/>
          <c:dPt>
            <c:idx val="0"/>
            <c:invertIfNegative val="0"/>
            <c:bubble3D val="0"/>
            <c:spPr>
              <a:solidFill>
                <a:srgbClr val="FFFF00"/>
              </a:solidFill>
              <a:ln>
                <a:noFill/>
              </a:ln>
              <a:effectLst/>
            </c:spPr>
            <c:extLst>
              <c:ext xmlns:c16="http://schemas.microsoft.com/office/drawing/2014/chart" uri="{C3380CC4-5D6E-409C-BE32-E72D297353CC}">
                <c16:uniqueId val="{00000001-BF7D-492B-B008-A484A07E78B6}"/>
              </c:ext>
            </c:extLst>
          </c:dPt>
          <c:dPt>
            <c:idx val="1"/>
            <c:invertIfNegative val="0"/>
            <c:bubble3D val="0"/>
            <c:spPr>
              <a:solidFill>
                <a:schemeClr val="bg1"/>
              </a:solidFill>
              <a:ln>
                <a:noFill/>
              </a:ln>
              <a:effectLst/>
            </c:spPr>
            <c:extLst>
              <c:ext xmlns:c16="http://schemas.microsoft.com/office/drawing/2014/chart" uri="{C3380CC4-5D6E-409C-BE32-E72D297353CC}">
                <c16:uniqueId val="{00000003-BF7D-492B-B008-A484A07E78B6}"/>
              </c:ext>
            </c:extLst>
          </c:dPt>
          <c:dPt>
            <c:idx val="2"/>
            <c:invertIfNegative val="0"/>
            <c:bubble3D val="0"/>
            <c:spPr>
              <a:solidFill>
                <a:schemeClr val="bg1"/>
              </a:solidFill>
              <a:ln>
                <a:noFill/>
              </a:ln>
              <a:effectLst/>
            </c:spPr>
            <c:extLst>
              <c:ext xmlns:c16="http://schemas.microsoft.com/office/drawing/2014/chart" uri="{C3380CC4-5D6E-409C-BE32-E72D297353CC}">
                <c16:uniqueId val="{00000005-BF7D-492B-B008-A484A07E78B6}"/>
              </c:ext>
            </c:extLst>
          </c:dPt>
          <c:dPt>
            <c:idx val="3"/>
            <c:invertIfNegative val="0"/>
            <c:bubble3D val="0"/>
            <c:spPr>
              <a:solidFill>
                <a:schemeClr val="bg1"/>
              </a:solidFill>
              <a:ln>
                <a:noFill/>
              </a:ln>
              <a:effectLst/>
            </c:spPr>
            <c:extLst>
              <c:ext xmlns:c16="http://schemas.microsoft.com/office/drawing/2014/chart" uri="{C3380CC4-5D6E-409C-BE32-E72D297353CC}">
                <c16:uniqueId val="{00000007-BF7D-492B-B008-A484A07E78B6}"/>
              </c:ext>
            </c:extLst>
          </c:dPt>
          <c:dLbls>
            <c:dLbl>
              <c:idx val="1"/>
              <c:layout>
                <c:manualLayout>
                  <c:x val="2.7353870561915021E-3"/>
                  <c:y val="0.10628724920521081"/>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F7D-492B-B008-A484A07E78B6}"/>
                </c:ext>
              </c:extLst>
            </c:dLbl>
            <c:dLbl>
              <c:idx val="2"/>
              <c:layout>
                <c:manualLayout>
                  <c:x val="2.7353870561915021E-3"/>
                  <c:y val="0.10628724920521081"/>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F7D-492B-B008-A484A07E78B6}"/>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Tables'!$A$33:$A$43</c:f>
              <c:strCache>
                <c:ptCount val="10"/>
                <c:pt idx="0">
                  <c:v>SP</c:v>
                </c:pt>
                <c:pt idx="1">
                  <c:v>RJ</c:v>
                </c:pt>
                <c:pt idx="2">
                  <c:v>MG</c:v>
                </c:pt>
                <c:pt idx="3">
                  <c:v>RS</c:v>
                </c:pt>
                <c:pt idx="4">
                  <c:v>PR</c:v>
                </c:pt>
                <c:pt idx="5">
                  <c:v>SC</c:v>
                </c:pt>
                <c:pt idx="6">
                  <c:v>BA</c:v>
                </c:pt>
                <c:pt idx="7">
                  <c:v>DF</c:v>
                </c:pt>
                <c:pt idx="8">
                  <c:v>GO</c:v>
                </c:pt>
                <c:pt idx="9">
                  <c:v>ES</c:v>
                </c:pt>
              </c:strCache>
            </c:strRef>
          </c:cat>
          <c:val>
            <c:numRef>
              <c:f>'pivot Tables'!$B$33:$B$43</c:f>
              <c:numCache>
                <c:formatCode>[&gt;=1000000]0,,"M";[&gt;=1000]0,"K";0</c:formatCode>
                <c:ptCount val="10"/>
                <c:pt idx="0">
                  <c:v>5092991.59</c:v>
                </c:pt>
                <c:pt idx="1">
                  <c:v>1767687.53</c:v>
                </c:pt>
                <c:pt idx="2">
                  <c:v>1548932.92</c:v>
                </c:pt>
                <c:pt idx="3">
                  <c:v>737470.46</c:v>
                </c:pt>
                <c:pt idx="4">
                  <c:v>671040.13</c:v>
                </c:pt>
                <c:pt idx="5">
                  <c:v>501300.65</c:v>
                </c:pt>
                <c:pt idx="6">
                  <c:v>499385.21</c:v>
                </c:pt>
                <c:pt idx="7">
                  <c:v>297678.19</c:v>
                </c:pt>
                <c:pt idx="8">
                  <c:v>282218.68</c:v>
                </c:pt>
                <c:pt idx="9">
                  <c:v>261511.86</c:v>
                </c:pt>
              </c:numCache>
            </c:numRef>
          </c:val>
          <c:extLst>
            <c:ext xmlns:c16="http://schemas.microsoft.com/office/drawing/2014/chart" uri="{C3380CC4-5D6E-409C-BE32-E72D297353CC}">
              <c16:uniqueId val="{00000008-BF7D-492B-B008-A484A07E78B6}"/>
            </c:ext>
          </c:extLst>
        </c:ser>
        <c:dLbls>
          <c:dLblPos val="outEnd"/>
          <c:showLegendKey val="0"/>
          <c:showVal val="1"/>
          <c:showCatName val="0"/>
          <c:showSerName val="0"/>
          <c:showPercent val="0"/>
          <c:showBubbleSize val="0"/>
        </c:dLbls>
        <c:gapWidth val="49"/>
        <c:axId val="1579435744"/>
        <c:axId val="1579413696"/>
      </c:barChart>
      <c:lineChart>
        <c:grouping val="standard"/>
        <c:varyColors val="0"/>
        <c:ser>
          <c:idx val="1"/>
          <c:order val="1"/>
          <c:tx>
            <c:strRef>
              <c:f>'pivot Tables'!$C$32</c:f>
              <c:strCache>
                <c:ptCount val="1"/>
                <c:pt idx="0">
                  <c:v>Average of delivery days new</c:v>
                </c:pt>
              </c:strCache>
            </c:strRef>
          </c:tx>
          <c:spPr>
            <a:ln w="15875" cap="rnd">
              <a:solidFill>
                <a:schemeClr val="bg1"/>
              </a:solidFill>
              <a:round/>
            </a:ln>
            <a:effectLst/>
          </c:spPr>
          <c:marker>
            <c:symbol val="square"/>
            <c:size val="6"/>
            <c:spPr>
              <a:solidFill>
                <a:schemeClr val="accent2"/>
              </a:solidFill>
              <a:ln w="9525">
                <a:solidFill>
                  <a:schemeClr val="accent2"/>
                </a:solidFill>
              </a:ln>
              <a:effectLst/>
            </c:spPr>
          </c:marker>
          <c:dPt>
            <c:idx val="0"/>
            <c:marker>
              <c:symbol val="square"/>
              <c:size val="6"/>
              <c:spPr>
                <a:solidFill>
                  <a:schemeClr val="accent2"/>
                </a:solidFill>
                <a:ln w="9525">
                  <a:solidFill>
                    <a:schemeClr val="accent2"/>
                  </a:solidFill>
                </a:ln>
                <a:effectLst/>
              </c:spPr>
            </c:marker>
            <c:bubble3D val="0"/>
            <c:extLst>
              <c:ext xmlns:c16="http://schemas.microsoft.com/office/drawing/2014/chart" uri="{C3380CC4-5D6E-409C-BE32-E72D297353CC}">
                <c16:uniqueId val="{00000009-BF7D-492B-B008-A484A07E78B6}"/>
              </c:ext>
            </c:extLst>
          </c:dPt>
          <c:dPt>
            <c:idx val="1"/>
            <c:marker>
              <c:symbol val="square"/>
              <c:size val="6"/>
              <c:spPr>
                <a:solidFill>
                  <a:schemeClr val="accent2"/>
                </a:solidFill>
                <a:ln w="9525">
                  <a:solidFill>
                    <a:schemeClr val="accent2"/>
                  </a:solidFill>
                </a:ln>
                <a:effectLst/>
              </c:spPr>
            </c:marker>
            <c:bubble3D val="0"/>
            <c:extLst>
              <c:ext xmlns:c16="http://schemas.microsoft.com/office/drawing/2014/chart" uri="{C3380CC4-5D6E-409C-BE32-E72D297353CC}">
                <c16:uniqueId val="{0000000A-BF7D-492B-B008-A484A07E78B6}"/>
              </c:ext>
            </c:extLst>
          </c:dPt>
          <c:dPt>
            <c:idx val="2"/>
            <c:marker>
              <c:symbol val="square"/>
              <c:size val="6"/>
              <c:spPr>
                <a:solidFill>
                  <a:schemeClr val="accent2"/>
                </a:solidFill>
                <a:ln w="9525">
                  <a:solidFill>
                    <a:schemeClr val="accent2"/>
                  </a:solidFill>
                </a:ln>
                <a:effectLst/>
              </c:spPr>
            </c:marker>
            <c:bubble3D val="0"/>
            <c:extLst>
              <c:ext xmlns:c16="http://schemas.microsoft.com/office/drawing/2014/chart" uri="{C3380CC4-5D6E-409C-BE32-E72D297353CC}">
                <c16:uniqueId val="{0000000B-BF7D-492B-B008-A484A07E78B6}"/>
              </c:ext>
            </c:extLst>
          </c:dPt>
          <c:dPt>
            <c:idx val="3"/>
            <c:marker>
              <c:symbol val="square"/>
              <c:size val="6"/>
              <c:spPr>
                <a:solidFill>
                  <a:schemeClr val="accent2"/>
                </a:solidFill>
                <a:ln w="9525">
                  <a:solidFill>
                    <a:schemeClr val="accent2"/>
                  </a:solidFill>
                </a:ln>
                <a:effectLst/>
              </c:spPr>
            </c:marker>
            <c:bubble3D val="0"/>
            <c:extLst>
              <c:ext xmlns:c16="http://schemas.microsoft.com/office/drawing/2014/chart" uri="{C3380CC4-5D6E-409C-BE32-E72D297353CC}">
                <c16:uniqueId val="{0000000C-BF7D-492B-B008-A484A07E78B6}"/>
              </c:ext>
            </c:extLst>
          </c:dPt>
          <c:dPt>
            <c:idx val="4"/>
            <c:marker>
              <c:symbol val="square"/>
              <c:size val="6"/>
              <c:spPr>
                <a:solidFill>
                  <a:schemeClr val="accent2"/>
                </a:solidFill>
                <a:ln w="9525">
                  <a:solidFill>
                    <a:schemeClr val="accent2"/>
                  </a:solidFill>
                </a:ln>
                <a:effectLst/>
              </c:spPr>
            </c:marker>
            <c:bubble3D val="0"/>
            <c:extLst>
              <c:ext xmlns:c16="http://schemas.microsoft.com/office/drawing/2014/chart" uri="{C3380CC4-5D6E-409C-BE32-E72D297353CC}">
                <c16:uniqueId val="{0000000D-BF7D-492B-B008-A484A07E78B6}"/>
              </c:ext>
            </c:extLst>
          </c:dPt>
          <c:dPt>
            <c:idx val="5"/>
            <c:marker>
              <c:symbol val="square"/>
              <c:size val="6"/>
              <c:spPr>
                <a:solidFill>
                  <a:schemeClr val="accent2"/>
                </a:solidFill>
                <a:ln w="9525">
                  <a:solidFill>
                    <a:schemeClr val="accent2"/>
                  </a:solidFill>
                </a:ln>
                <a:effectLst/>
              </c:spPr>
            </c:marker>
            <c:bubble3D val="0"/>
            <c:extLst>
              <c:ext xmlns:c16="http://schemas.microsoft.com/office/drawing/2014/chart" uri="{C3380CC4-5D6E-409C-BE32-E72D297353CC}">
                <c16:uniqueId val="{0000000E-BF7D-492B-B008-A484A07E78B6}"/>
              </c:ext>
            </c:extLst>
          </c:dPt>
          <c:dPt>
            <c:idx val="6"/>
            <c:marker>
              <c:symbol val="square"/>
              <c:size val="6"/>
              <c:spPr>
                <a:solidFill>
                  <a:schemeClr val="accent2"/>
                </a:solidFill>
                <a:ln w="9525">
                  <a:solidFill>
                    <a:schemeClr val="accent2"/>
                  </a:solidFill>
                </a:ln>
                <a:effectLst/>
              </c:spPr>
            </c:marker>
            <c:bubble3D val="0"/>
            <c:extLst>
              <c:ext xmlns:c16="http://schemas.microsoft.com/office/drawing/2014/chart" uri="{C3380CC4-5D6E-409C-BE32-E72D297353CC}">
                <c16:uniqueId val="{0000000F-BF7D-492B-B008-A484A07E78B6}"/>
              </c:ext>
            </c:extLst>
          </c:dPt>
          <c:dPt>
            <c:idx val="7"/>
            <c:marker>
              <c:symbol val="square"/>
              <c:size val="6"/>
              <c:spPr>
                <a:solidFill>
                  <a:schemeClr val="accent2"/>
                </a:solidFill>
                <a:ln w="9525">
                  <a:solidFill>
                    <a:schemeClr val="accent2"/>
                  </a:solidFill>
                </a:ln>
                <a:effectLst/>
              </c:spPr>
            </c:marker>
            <c:bubble3D val="0"/>
            <c:extLst>
              <c:ext xmlns:c16="http://schemas.microsoft.com/office/drawing/2014/chart" uri="{C3380CC4-5D6E-409C-BE32-E72D297353CC}">
                <c16:uniqueId val="{00000010-BF7D-492B-B008-A484A07E78B6}"/>
              </c:ext>
            </c:extLst>
          </c:dPt>
          <c:dPt>
            <c:idx val="8"/>
            <c:marker>
              <c:symbol val="square"/>
              <c:size val="6"/>
              <c:spPr>
                <a:solidFill>
                  <a:schemeClr val="accent2"/>
                </a:solidFill>
                <a:ln w="9525">
                  <a:solidFill>
                    <a:schemeClr val="accent2"/>
                  </a:solidFill>
                </a:ln>
                <a:effectLst/>
              </c:spPr>
            </c:marker>
            <c:bubble3D val="0"/>
            <c:extLst>
              <c:ext xmlns:c16="http://schemas.microsoft.com/office/drawing/2014/chart" uri="{C3380CC4-5D6E-409C-BE32-E72D297353CC}">
                <c16:uniqueId val="{00000011-BF7D-492B-B008-A484A07E78B6}"/>
              </c:ext>
            </c:extLst>
          </c:dPt>
          <c:dPt>
            <c:idx val="9"/>
            <c:marker>
              <c:symbol val="square"/>
              <c:size val="6"/>
              <c:spPr>
                <a:solidFill>
                  <a:schemeClr val="accent2"/>
                </a:solidFill>
                <a:ln w="9525">
                  <a:solidFill>
                    <a:schemeClr val="accent2"/>
                  </a:solidFill>
                </a:ln>
                <a:effectLst/>
              </c:spPr>
            </c:marker>
            <c:bubble3D val="0"/>
            <c:extLst>
              <c:ext xmlns:c16="http://schemas.microsoft.com/office/drawing/2014/chart" uri="{C3380CC4-5D6E-409C-BE32-E72D297353CC}">
                <c16:uniqueId val="{00000012-BF7D-492B-B008-A484A07E78B6}"/>
              </c:ext>
            </c:extLst>
          </c:dPt>
          <c:dLbls>
            <c:dLbl>
              <c:idx val="0"/>
              <c:layout>
                <c:manualLayout>
                  <c:x val="-4.3502008192203519E-2"/>
                  <c:y val="2.58433162468992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F7D-492B-B008-A484A07E78B6}"/>
                </c:ext>
              </c:extLst>
            </c:dLbl>
            <c:dLbl>
              <c:idx val="1"/>
              <c:layout>
                <c:manualLayout>
                  <c:x val="-5.1972354067639011E-2"/>
                  <c:y val="-2.772710848831586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BF7D-492B-B008-A484A07E78B6}"/>
                </c:ext>
              </c:extLst>
            </c:dLbl>
            <c:dLbl>
              <c:idx val="2"/>
              <c:layout>
                <c:manualLayout>
                  <c:x val="-3.0089257618106824E-2"/>
                  <c:y val="-5.0833032228579079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F7D-492B-B008-A484A07E78B6}"/>
                </c:ext>
              </c:extLst>
            </c:dLbl>
            <c:dLbl>
              <c:idx val="3"/>
              <c:layout>
                <c:manualLayout>
                  <c:x val="-4.1030805842872907E-2"/>
                  <c:y val="-2.3105923740263219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BF7D-492B-B008-A484A07E78B6}"/>
                </c:ext>
              </c:extLst>
            </c:dLbl>
            <c:dLbl>
              <c:idx val="4"/>
              <c:layout>
                <c:manualLayout>
                  <c:x val="-4.1030805842872956E-2"/>
                  <c:y val="-7.393895596884234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BF7D-492B-B008-A484A07E78B6}"/>
                </c:ext>
              </c:extLst>
            </c:dLbl>
            <c:dLbl>
              <c:idx val="5"/>
              <c:layout>
                <c:manualLayout>
                  <c:x val="-4.6501579955255959E-2"/>
                  <c:y val="-3.6969477984421149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BF7D-492B-B008-A484A07E78B6}"/>
                </c:ext>
              </c:extLst>
            </c:dLbl>
            <c:dLbl>
              <c:idx val="6"/>
              <c:layout>
                <c:manualLayout>
                  <c:x val="-3.8295418786681377E-2"/>
                  <c:y val="-2.7727108488315839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BF7D-492B-B008-A484A07E78B6}"/>
                </c:ext>
              </c:extLst>
            </c:dLbl>
            <c:dLbl>
              <c:idx val="7"/>
              <c:layout>
                <c:manualLayout>
                  <c:x val="-3.2824644674298326E-2"/>
                  <c:y val="-5.0833032228579121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BF7D-492B-B008-A484A07E78B6}"/>
                </c:ext>
              </c:extLst>
            </c:dLbl>
            <c:dLbl>
              <c:idx val="8"/>
              <c:layout>
                <c:manualLayout>
                  <c:x val="-3.2824644674298326E-2"/>
                  <c:y val="-3.6969477984421191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BF7D-492B-B008-A484A07E78B6}"/>
                </c:ext>
              </c:extLst>
            </c:dLbl>
            <c:dLbl>
              <c:idx val="9"/>
              <c:layout>
                <c:manualLayout>
                  <c:x val="-3.2824644674298423E-2"/>
                  <c:y val="-3.6969477984421149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BF7D-492B-B008-A484A07E78B6}"/>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0" cap="flat" cmpd="sng" algn="ctr">
                      <a:solidFill>
                        <a:schemeClr val="tx1">
                          <a:lumMod val="35000"/>
                          <a:lumOff val="65000"/>
                        </a:schemeClr>
                      </a:solidFill>
                      <a:round/>
                    </a:ln>
                    <a:effectLst/>
                  </c:spPr>
                </c15:leaderLines>
              </c:ext>
            </c:extLst>
          </c:dLbls>
          <c:cat>
            <c:strRef>
              <c:f>'pivot Tables'!$A$33:$A$43</c:f>
              <c:strCache>
                <c:ptCount val="10"/>
                <c:pt idx="0">
                  <c:v>SP</c:v>
                </c:pt>
                <c:pt idx="1">
                  <c:v>RJ</c:v>
                </c:pt>
                <c:pt idx="2">
                  <c:v>MG</c:v>
                </c:pt>
                <c:pt idx="3">
                  <c:v>RS</c:v>
                </c:pt>
                <c:pt idx="4">
                  <c:v>PR</c:v>
                </c:pt>
                <c:pt idx="5">
                  <c:v>SC</c:v>
                </c:pt>
                <c:pt idx="6">
                  <c:v>BA</c:v>
                </c:pt>
                <c:pt idx="7">
                  <c:v>DF</c:v>
                </c:pt>
                <c:pt idx="8">
                  <c:v>GO</c:v>
                </c:pt>
                <c:pt idx="9">
                  <c:v>ES</c:v>
                </c:pt>
              </c:strCache>
            </c:strRef>
          </c:cat>
          <c:val>
            <c:numRef>
              <c:f>'pivot Tables'!$C$33:$C$43</c:f>
              <c:numCache>
                <c:formatCode>[&gt;=1000000]0,,"M";[&gt;=1000]0,"K";0</c:formatCode>
                <c:ptCount val="10"/>
                <c:pt idx="0">
                  <c:v>8.4668277111552062</c:v>
                </c:pt>
                <c:pt idx="1">
                  <c:v>14.60080788037701</c:v>
                </c:pt>
                <c:pt idx="2">
                  <c:v>11.712346930816629</c:v>
                </c:pt>
                <c:pt idx="3">
                  <c:v>14.873442622950821</c:v>
                </c:pt>
                <c:pt idx="4">
                  <c:v>11.676632852820786</c:v>
                </c:pt>
                <c:pt idx="5">
                  <c:v>14.548426745329401</c:v>
                </c:pt>
                <c:pt idx="6">
                  <c:v>18.64971444112048</c:v>
                </c:pt>
                <c:pt idx="7">
                  <c:v>12.593191489361702</c:v>
                </c:pt>
                <c:pt idx="8">
                  <c:v>14.817329164805717</c:v>
                </c:pt>
                <c:pt idx="9">
                  <c:v>15.197827071072883</c:v>
                </c:pt>
              </c:numCache>
            </c:numRef>
          </c:val>
          <c:smooth val="0"/>
          <c:extLst>
            <c:ext xmlns:c16="http://schemas.microsoft.com/office/drawing/2014/chart" uri="{C3380CC4-5D6E-409C-BE32-E72D297353CC}">
              <c16:uniqueId val="{00000013-BF7D-492B-B008-A484A07E78B6}"/>
            </c:ext>
          </c:extLst>
        </c:ser>
        <c:dLbls>
          <c:showLegendKey val="0"/>
          <c:showVal val="0"/>
          <c:showCatName val="0"/>
          <c:showSerName val="0"/>
          <c:showPercent val="0"/>
          <c:showBubbleSize val="0"/>
        </c:dLbls>
        <c:marker val="1"/>
        <c:smooth val="0"/>
        <c:axId val="1365243952"/>
        <c:axId val="1365236048"/>
      </c:lineChart>
      <c:catAx>
        <c:axId val="1579435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bg1"/>
                </a:solidFill>
                <a:latin typeface="+mn-lt"/>
                <a:ea typeface="+mn-ea"/>
                <a:cs typeface="+mn-cs"/>
              </a:defRPr>
            </a:pPr>
            <a:endParaRPr lang="en-US"/>
          </a:p>
        </c:txPr>
        <c:crossAx val="1579413696"/>
        <c:crosses val="autoZero"/>
        <c:auto val="1"/>
        <c:lblAlgn val="ctr"/>
        <c:lblOffset val="100"/>
        <c:noMultiLvlLbl val="0"/>
      </c:catAx>
      <c:valAx>
        <c:axId val="1579413696"/>
        <c:scaling>
          <c:logBase val="10"/>
          <c:orientation val="minMax"/>
          <c:min val="100000"/>
        </c:scaling>
        <c:delete val="0"/>
        <c:axPos val="l"/>
        <c:numFmt formatCode="[&gt;=1000000]0,,&quot;M&quot;;[&gt;=1000]0,&quot;K&quot;;0" sourceLinked="1"/>
        <c:majorTickMark val="none"/>
        <c:minorTickMark val="none"/>
        <c:tickLblPos val="none"/>
        <c:spPr>
          <a:noFill/>
          <a:ln>
            <a:solidFill>
              <a:schemeClr val="accent1"/>
            </a:solid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579435744"/>
        <c:crosses val="autoZero"/>
        <c:crossBetween val="between"/>
      </c:valAx>
      <c:valAx>
        <c:axId val="1365236048"/>
        <c:scaling>
          <c:orientation val="minMax"/>
        </c:scaling>
        <c:delete val="0"/>
        <c:axPos val="r"/>
        <c:numFmt formatCode="[&gt;=1000000]0,,&quot;M&quot;;[&gt;=1000]0,&quot;K&quot;;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5243952"/>
        <c:crosses val="max"/>
        <c:crossBetween val="between"/>
      </c:valAx>
      <c:catAx>
        <c:axId val="1365243952"/>
        <c:scaling>
          <c:orientation val="minMax"/>
        </c:scaling>
        <c:delete val="1"/>
        <c:axPos val="b"/>
        <c:numFmt formatCode="General" sourceLinked="1"/>
        <c:majorTickMark val="out"/>
        <c:minorTickMark val="none"/>
        <c:tickLblPos val="nextTo"/>
        <c:crossAx val="1365236048"/>
        <c:crosses val="autoZero"/>
        <c:auto val="1"/>
        <c:lblAlgn val="ctr"/>
        <c:lblOffset val="100"/>
        <c:noMultiLvlLbl val="0"/>
      </c:catAx>
      <c:spPr>
        <a:noFill/>
        <a:ln>
          <a:noFill/>
        </a:ln>
        <a:effectLst/>
      </c:spPr>
    </c:plotArea>
    <c:legend>
      <c:legendPos val="b"/>
      <c:layout>
        <c:manualLayout>
          <c:xMode val="edge"/>
          <c:yMode val="edge"/>
          <c:x val="0.10069889697341861"/>
          <c:y val="0.94992418709903492"/>
          <c:w val="0.73170097522970123"/>
          <c:h val="5.0075812900965098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[new capstone visualization new.xlsx]pivot Tables!PivotTable10</c:name>
    <c:fmtId val="6"/>
  </c:pivotSource>
  <c:chart>
    <c:title>
      <c:tx>
        <c:rich>
          <a:bodyPr rot="0" spcFirstLastPara="1" vertOverflow="ellipsis" vert="horz" wrap="square" anchor="ctr" anchorCtr="1"/>
          <a:lstStyle/>
          <a:p>
            <a:pPr>
              <a:defRPr sz="1200" b="1" i="0" u="none" strike="noStrike" kern="1200" spc="0" baseline="0">
                <a:solidFill>
                  <a:schemeClr val="bg1"/>
                </a:solidFill>
                <a:latin typeface="+mn-lt"/>
                <a:ea typeface="+mn-ea"/>
                <a:cs typeface="+mn-cs"/>
              </a:defRPr>
            </a:pPr>
            <a:r>
              <a:rPr lang="en-US" sz="1200" b="1">
                <a:solidFill>
                  <a:schemeClr val="bg1"/>
                </a:solidFill>
              </a:rPr>
              <a:t>Delivery Span &amp; Review Score</a:t>
            </a: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bg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bg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bg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Tables'!$V$3</c:f>
              <c:strCache>
                <c:ptCount val="1"/>
                <c:pt idx="0">
                  <c:v>Total</c:v>
                </c:pt>
              </c:strCache>
            </c:strRef>
          </c:tx>
          <c:spPr>
            <a:solidFill>
              <a:schemeClr val="bg1"/>
            </a:solidFill>
            <a:ln>
              <a:noFill/>
            </a:ln>
            <a:effectLst/>
          </c:spPr>
          <c:invertIfNegative val="0"/>
          <c:dPt>
            <c:idx val="4"/>
            <c:invertIfNegative val="0"/>
            <c:bubble3D val="0"/>
            <c:spPr>
              <a:solidFill>
                <a:srgbClr val="FFFF00"/>
              </a:solidFill>
              <a:ln>
                <a:noFill/>
              </a:ln>
              <a:effectLst/>
            </c:spPr>
            <c:extLst>
              <c:ext xmlns:c16="http://schemas.microsoft.com/office/drawing/2014/chart" uri="{C3380CC4-5D6E-409C-BE32-E72D297353CC}">
                <c16:uniqueId val="{00000002-FF2B-4E68-828F-0D188656A10E}"/>
              </c:ext>
            </c:extLst>
          </c:dPt>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6">
                        <a:lumMod val="20000"/>
                        <a:lumOff val="8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Tables'!$U$4:$U$9</c:f>
              <c:strCache>
                <c:ptCount val="5"/>
                <c:pt idx="0">
                  <c:v>1</c:v>
                </c:pt>
                <c:pt idx="1">
                  <c:v>2</c:v>
                </c:pt>
                <c:pt idx="2">
                  <c:v>3</c:v>
                </c:pt>
                <c:pt idx="3">
                  <c:v>4</c:v>
                </c:pt>
                <c:pt idx="4">
                  <c:v>5</c:v>
                </c:pt>
              </c:strCache>
            </c:strRef>
          </c:cat>
          <c:val>
            <c:numRef>
              <c:f>'pivot Tables'!$V$4:$V$9</c:f>
              <c:numCache>
                <c:formatCode>0</c:formatCode>
                <c:ptCount val="5"/>
                <c:pt idx="0">
                  <c:v>17.334567901234568</c:v>
                </c:pt>
                <c:pt idx="1">
                  <c:v>14.942659941598089</c:v>
                </c:pt>
                <c:pt idx="2">
                  <c:v>13.722065829363361</c:v>
                </c:pt>
                <c:pt idx="3">
                  <c:v>12.073438473706917</c:v>
                </c:pt>
                <c:pt idx="4">
                  <c:v>10.545577290919905</c:v>
                </c:pt>
              </c:numCache>
            </c:numRef>
          </c:val>
          <c:extLst>
            <c:ext xmlns:c16="http://schemas.microsoft.com/office/drawing/2014/chart" uri="{C3380CC4-5D6E-409C-BE32-E72D297353CC}">
              <c16:uniqueId val="{00000000-FF2B-4E68-828F-0D188656A10E}"/>
            </c:ext>
          </c:extLst>
        </c:ser>
        <c:dLbls>
          <c:showLegendKey val="0"/>
          <c:showVal val="0"/>
          <c:showCatName val="0"/>
          <c:showSerName val="0"/>
          <c:showPercent val="0"/>
          <c:showBubbleSize val="0"/>
        </c:dLbls>
        <c:gapWidth val="219"/>
        <c:overlap val="-27"/>
        <c:axId val="600320143"/>
        <c:axId val="600344271"/>
      </c:barChart>
      <c:catAx>
        <c:axId val="600320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1" i="0" u="none" strike="noStrike" kern="1200" baseline="0">
                <a:solidFill>
                  <a:schemeClr val="bg1"/>
                </a:solidFill>
                <a:latin typeface="+mn-lt"/>
                <a:ea typeface="+mn-ea"/>
                <a:cs typeface="+mn-cs"/>
              </a:defRPr>
            </a:pPr>
            <a:endParaRPr lang="en-US"/>
          </a:p>
        </c:txPr>
        <c:crossAx val="600344271"/>
        <c:crosses val="autoZero"/>
        <c:auto val="1"/>
        <c:lblAlgn val="ctr"/>
        <c:lblOffset val="100"/>
        <c:noMultiLvlLbl val="0"/>
      </c:catAx>
      <c:valAx>
        <c:axId val="600344271"/>
        <c:scaling>
          <c:orientation val="minMax"/>
        </c:scaling>
        <c:delete val="1"/>
        <c:axPos val="l"/>
        <c:numFmt formatCode="0" sourceLinked="1"/>
        <c:majorTickMark val="none"/>
        <c:minorTickMark val="none"/>
        <c:tickLblPos val="nextTo"/>
        <c:crossAx val="6003201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[new capstone visualization new.xlsx]pivot Tables!PivotTable2</c:name>
    <c:fmtId val="32"/>
  </c:pivotSource>
  <c:chart>
    <c:title>
      <c:tx>
        <c:rich>
          <a:bodyPr rot="0" spcFirstLastPara="1" vertOverflow="ellipsis" vert="horz" wrap="square" anchor="ctr" anchorCtr="1"/>
          <a:lstStyle/>
          <a:p>
            <a:pPr>
              <a:defRPr sz="900" b="1" i="0" u="none" strike="noStrike" kern="1200" spc="0" baseline="0">
                <a:solidFill>
                  <a:schemeClr val="bg1"/>
                </a:solidFill>
                <a:latin typeface="+mn-lt"/>
                <a:ea typeface="+mn-ea"/>
                <a:cs typeface="+mn-cs"/>
              </a:defRPr>
            </a:pPr>
            <a:r>
              <a:rPr lang="en-US" sz="900" b="1">
                <a:solidFill>
                  <a:schemeClr val="bg1"/>
                </a:solidFill>
              </a:rPr>
              <a:t>Top Selling Products</a:t>
            </a:r>
          </a:p>
        </c:rich>
      </c:tx>
      <c:overlay val="0"/>
      <c:spPr>
        <a:noFill/>
        <a:ln>
          <a:noFill/>
        </a:ln>
        <a:effectLst/>
      </c:spPr>
      <c:txPr>
        <a:bodyPr rot="0" spcFirstLastPara="1" vertOverflow="ellipsis" vert="horz" wrap="square" anchor="ctr" anchorCtr="1"/>
        <a:lstStyle/>
        <a:p>
          <a:pPr>
            <a:defRPr sz="900" b="1"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bg1">
              <a:alpha val="69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4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bg1"/>
          </a:solidFill>
          <a:ln>
            <a:noFill/>
          </a:ln>
          <a:effectLst/>
        </c:spPr>
      </c:pivotFmt>
      <c:pivotFmt>
        <c:idx val="4"/>
        <c:spPr>
          <a:solidFill>
            <a:schemeClr val="bg1">
              <a:alpha val="92000"/>
            </a:schemeClr>
          </a:solidFill>
          <a:ln>
            <a:noFill/>
          </a:ln>
          <a:effectLst/>
        </c:spPr>
      </c:pivotFmt>
      <c:pivotFmt>
        <c:idx val="5"/>
        <c:spPr>
          <a:solidFill>
            <a:schemeClr val="bg1">
              <a:alpha val="87000"/>
            </a:schemeClr>
          </a:solidFill>
          <a:ln>
            <a:noFill/>
          </a:ln>
          <a:effectLst/>
        </c:spPr>
      </c:pivotFmt>
      <c:pivotFmt>
        <c:idx val="6"/>
        <c:spPr>
          <a:solidFill>
            <a:schemeClr val="bg1">
              <a:alpha val="55000"/>
            </a:schemeClr>
          </a:solidFill>
          <a:ln>
            <a:noFill/>
          </a:ln>
          <a:effectLst/>
        </c:spPr>
      </c:pivotFmt>
      <c:pivotFmt>
        <c:idx val="7"/>
        <c:spPr>
          <a:solidFill>
            <a:schemeClr val="bg1">
              <a:alpha val="69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4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bg1"/>
          </a:solidFill>
          <a:ln>
            <a:noFill/>
          </a:ln>
          <a:effectLst/>
        </c:spPr>
      </c:pivotFmt>
      <c:pivotFmt>
        <c:idx val="9"/>
        <c:spPr>
          <a:solidFill>
            <a:schemeClr val="bg1">
              <a:alpha val="92000"/>
            </a:schemeClr>
          </a:solidFill>
          <a:ln>
            <a:noFill/>
          </a:ln>
          <a:effectLst/>
        </c:spPr>
      </c:pivotFmt>
      <c:pivotFmt>
        <c:idx val="10"/>
        <c:spPr>
          <a:solidFill>
            <a:schemeClr val="bg1">
              <a:alpha val="87000"/>
            </a:schemeClr>
          </a:solidFill>
          <a:ln>
            <a:noFill/>
          </a:ln>
          <a:effectLst/>
        </c:spPr>
      </c:pivotFmt>
      <c:pivotFmt>
        <c:idx val="11"/>
        <c:spPr>
          <a:solidFill>
            <a:schemeClr val="bg1">
              <a:alpha val="55000"/>
            </a:schemeClr>
          </a:solidFill>
          <a:ln>
            <a:noFill/>
          </a:ln>
          <a:effectLst/>
        </c:spPr>
      </c:pivotFmt>
      <c:pivotFmt>
        <c:idx val="12"/>
        <c:spPr>
          <a:solidFill>
            <a:schemeClr val="bg1">
              <a:alpha val="69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4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bg1"/>
          </a:solidFill>
          <a:ln>
            <a:noFill/>
          </a:ln>
          <a:effectLst/>
        </c:spPr>
      </c:pivotFmt>
      <c:pivotFmt>
        <c:idx val="14"/>
        <c:spPr>
          <a:solidFill>
            <a:schemeClr val="bg1">
              <a:alpha val="92000"/>
            </a:schemeClr>
          </a:solidFill>
          <a:ln>
            <a:noFill/>
          </a:ln>
          <a:effectLst/>
        </c:spPr>
      </c:pivotFmt>
      <c:pivotFmt>
        <c:idx val="15"/>
        <c:spPr>
          <a:solidFill>
            <a:schemeClr val="bg1">
              <a:alpha val="87000"/>
            </a:schemeClr>
          </a:solidFill>
          <a:ln>
            <a:noFill/>
          </a:ln>
          <a:effectLst/>
        </c:spPr>
      </c:pivotFmt>
      <c:pivotFmt>
        <c:idx val="16"/>
        <c:spPr>
          <a:solidFill>
            <a:schemeClr val="bg1">
              <a:alpha val="55000"/>
            </a:schemeClr>
          </a:solidFill>
          <a:ln>
            <a:noFill/>
          </a:ln>
          <a:effectLst/>
        </c:spPr>
      </c:pivotFmt>
    </c:pivotFmts>
    <c:plotArea>
      <c:layout/>
      <c:barChart>
        <c:barDir val="bar"/>
        <c:grouping val="clustered"/>
        <c:varyColors val="0"/>
        <c:ser>
          <c:idx val="0"/>
          <c:order val="0"/>
          <c:tx>
            <c:strRef>
              <c:f>'pivot Tables'!$K$3</c:f>
              <c:strCache>
                <c:ptCount val="1"/>
                <c:pt idx="0">
                  <c:v>Total</c:v>
                </c:pt>
              </c:strCache>
            </c:strRef>
          </c:tx>
          <c:spPr>
            <a:solidFill>
              <a:schemeClr val="bg1">
                <a:alpha val="69000"/>
              </a:schemeClr>
            </a:solidFill>
            <a:ln>
              <a:noFill/>
            </a:ln>
            <a:effectLst/>
          </c:spPr>
          <c:invertIfNegative val="0"/>
          <c:dPt>
            <c:idx val="0"/>
            <c:invertIfNegative val="0"/>
            <c:bubble3D val="0"/>
            <c:spPr>
              <a:solidFill>
                <a:srgbClr val="FFFF00"/>
              </a:solidFill>
              <a:ln>
                <a:noFill/>
              </a:ln>
              <a:effectLst/>
            </c:spPr>
            <c:extLst>
              <c:ext xmlns:c16="http://schemas.microsoft.com/office/drawing/2014/chart" uri="{C3380CC4-5D6E-409C-BE32-E72D297353CC}">
                <c16:uniqueId val="{00000001-B796-415B-8546-8C42BB23556E}"/>
              </c:ext>
            </c:extLst>
          </c:dPt>
          <c:dPt>
            <c:idx val="1"/>
            <c:invertIfNegative val="0"/>
            <c:bubble3D val="0"/>
            <c:spPr>
              <a:solidFill>
                <a:schemeClr val="bg1">
                  <a:alpha val="92000"/>
                </a:schemeClr>
              </a:solidFill>
              <a:ln>
                <a:noFill/>
              </a:ln>
              <a:effectLst/>
            </c:spPr>
            <c:extLst>
              <c:ext xmlns:c16="http://schemas.microsoft.com/office/drawing/2014/chart" uri="{C3380CC4-5D6E-409C-BE32-E72D297353CC}">
                <c16:uniqueId val="{00000003-B796-415B-8546-8C42BB23556E}"/>
              </c:ext>
            </c:extLst>
          </c:dPt>
          <c:dPt>
            <c:idx val="2"/>
            <c:invertIfNegative val="0"/>
            <c:bubble3D val="0"/>
            <c:spPr>
              <a:solidFill>
                <a:schemeClr val="bg1">
                  <a:alpha val="87000"/>
                </a:schemeClr>
              </a:solidFill>
              <a:ln>
                <a:noFill/>
              </a:ln>
              <a:effectLst/>
            </c:spPr>
            <c:extLst>
              <c:ext xmlns:c16="http://schemas.microsoft.com/office/drawing/2014/chart" uri="{C3380CC4-5D6E-409C-BE32-E72D297353CC}">
                <c16:uniqueId val="{00000005-B796-415B-8546-8C42BB23556E}"/>
              </c:ext>
            </c:extLst>
          </c:dPt>
          <c:dPt>
            <c:idx val="9"/>
            <c:invertIfNegative val="0"/>
            <c:bubble3D val="0"/>
            <c:spPr>
              <a:solidFill>
                <a:schemeClr val="bg1">
                  <a:alpha val="55000"/>
                </a:schemeClr>
              </a:solidFill>
              <a:ln>
                <a:noFill/>
              </a:ln>
              <a:effectLst/>
            </c:spPr>
            <c:extLst>
              <c:ext xmlns:c16="http://schemas.microsoft.com/office/drawing/2014/chart" uri="{C3380CC4-5D6E-409C-BE32-E72D297353CC}">
                <c16:uniqueId val="{00000007-B796-415B-8546-8C42BB23556E}"/>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Tables'!$J$4:$J$14</c:f>
              <c:strCache>
                <c:ptCount val="10"/>
                <c:pt idx="0">
                  <c:v>health_beauty</c:v>
                </c:pt>
                <c:pt idx="1">
                  <c:v>watches_gifts</c:v>
                </c:pt>
                <c:pt idx="2">
                  <c:v>bed_bath_table</c:v>
                </c:pt>
                <c:pt idx="3">
                  <c:v>sports_leisure</c:v>
                </c:pt>
                <c:pt idx="4">
                  <c:v>computers_accessories</c:v>
                </c:pt>
                <c:pt idx="5">
                  <c:v>furniture_decor</c:v>
                </c:pt>
                <c:pt idx="6">
                  <c:v>housewares</c:v>
                </c:pt>
                <c:pt idx="7">
                  <c:v>cool_stuff</c:v>
                </c:pt>
                <c:pt idx="8">
                  <c:v>auto</c:v>
                </c:pt>
                <c:pt idx="9">
                  <c:v>garden_tools</c:v>
                </c:pt>
              </c:strCache>
            </c:strRef>
          </c:cat>
          <c:val>
            <c:numRef>
              <c:f>'pivot Tables'!$K$4:$K$14</c:f>
              <c:numCache>
                <c:formatCode>[&gt;=1000000]0.00,,"M";[&gt;=1000]0.00,"K";0.00</c:formatCode>
                <c:ptCount val="10"/>
                <c:pt idx="0">
                  <c:v>1246911.98</c:v>
                </c:pt>
                <c:pt idx="1">
                  <c:v>1195577.92</c:v>
                </c:pt>
                <c:pt idx="2">
                  <c:v>1022314.17</c:v>
                </c:pt>
                <c:pt idx="3">
                  <c:v>976374.92</c:v>
                </c:pt>
                <c:pt idx="4">
                  <c:v>902532.81</c:v>
                </c:pt>
                <c:pt idx="5">
                  <c:v>719378.28</c:v>
                </c:pt>
                <c:pt idx="6">
                  <c:v>628740.85</c:v>
                </c:pt>
                <c:pt idx="7">
                  <c:v>624659.65</c:v>
                </c:pt>
                <c:pt idx="8">
                  <c:v>585108.80000000005</c:v>
                </c:pt>
                <c:pt idx="9">
                  <c:v>482166.71</c:v>
                </c:pt>
              </c:numCache>
            </c:numRef>
          </c:val>
          <c:extLst>
            <c:ext xmlns:c16="http://schemas.microsoft.com/office/drawing/2014/chart" uri="{C3380CC4-5D6E-409C-BE32-E72D297353CC}">
              <c16:uniqueId val="{00000008-B796-415B-8546-8C42BB23556E}"/>
            </c:ext>
          </c:extLst>
        </c:ser>
        <c:dLbls>
          <c:dLblPos val="outEnd"/>
          <c:showLegendKey val="0"/>
          <c:showVal val="1"/>
          <c:showCatName val="0"/>
          <c:showSerName val="0"/>
          <c:showPercent val="0"/>
          <c:showBubbleSize val="0"/>
        </c:dLbls>
        <c:gapWidth val="37"/>
        <c:axId val="404932975"/>
        <c:axId val="404933391"/>
      </c:barChart>
      <c:catAx>
        <c:axId val="40493297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404933391"/>
        <c:crosses val="autoZero"/>
        <c:auto val="1"/>
        <c:lblAlgn val="ctr"/>
        <c:lblOffset val="100"/>
        <c:noMultiLvlLbl val="0"/>
      </c:catAx>
      <c:valAx>
        <c:axId val="404933391"/>
        <c:scaling>
          <c:orientation val="minMax"/>
        </c:scaling>
        <c:delete val="1"/>
        <c:axPos val="b"/>
        <c:numFmt formatCode="[&gt;=1000000]0.00,,&quot;M&quot;;[&gt;=1000]0.00,&quot;K&quot;;0.00" sourceLinked="1"/>
        <c:majorTickMark val="none"/>
        <c:minorTickMark val="none"/>
        <c:tickLblPos val="nextTo"/>
        <c:crossAx val="4049329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C302EE-010B-4E42-99A8-7E34E9FECA4E}" type="datetimeFigureOut">
              <a:rPr lang="en-US" smtClean="0"/>
              <a:t>7/12/2025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B4B619-FFC4-4DC9-901E-32987019A9A9}" type="slidenum">
              <a:rPr lang="en-US" smtClean="0"/>
              <a:t>‹#›</a:t>
            </a:fld>
            <a:endParaRPr lang="en-US"/>
          </a:p>
        </p:txBody>
      </p:sp>
    </p:spTree>
    <p:extLst>
      <p:ext uri="{BB962C8B-B14F-4D97-AF65-F5344CB8AC3E}">
        <p14:creationId xmlns:p14="http://schemas.microsoft.com/office/powerpoint/2010/main" val="2511699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B4B619-FFC4-4DC9-901E-32987019A9A9}" type="slidenum">
              <a:rPr lang="en-US" smtClean="0"/>
              <a:t>4</a:t>
            </a:fld>
            <a:endParaRPr lang="en-US"/>
          </a:p>
        </p:txBody>
      </p:sp>
    </p:spTree>
    <p:extLst>
      <p:ext uri="{BB962C8B-B14F-4D97-AF65-F5344CB8AC3E}">
        <p14:creationId xmlns:p14="http://schemas.microsoft.com/office/powerpoint/2010/main" val="1277484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B4B619-FFC4-4DC9-901E-32987019A9A9}" type="slidenum">
              <a:rPr lang="en-US" smtClean="0"/>
              <a:t>5</a:t>
            </a:fld>
            <a:endParaRPr lang="en-US"/>
          </a:p>
        </p:txBody>
      </p:sp>
    </p:spTree>
    <p:extLst>
      <p:ext uri="{BB962C8B-B14F-4D97-AF65-F5344CB8AC3E}">
        <p14:creationId xmlns:p14="http://schemas.microsoft.com/office/powerpoint/2010/main" val="2766861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B4B619-FFC4-4DC9-901E-32987019A9A9}" type="slidenum">
              <a:rPr lang="en-US" smtClean="0"/>
              <a:t>6</a:t>
            </a:fld>
            <a:endParaRPr lang="en-US"/>
          </a:p>
        </p:txBody>
      </p:sp>
    </p:spTree>
    <p:extLst>
      <p:ext uri="{BB962C8B-B14F-4D97-AF65-F5344CB8AC3E}">
        <p14:creationId xmlns:p14="http://schemas.microsoft.com/office/powerpoint/2010/main" val="563010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B4B619-FFC4-4DC9-901E-32987019A9A9}" type="slidenum">
              <a:rPr lang="en-US" smtClean="0"/>
              <a:t>7</a:t>
            </a:fld>
            <a:endParaRPr lang="en-US"/>
          </a:p>
        </p:txBody>
      </p:sp>
    </p:spTree>
    <p:extLst>
      <p:ext uri="{BB962C8B-B14F-4D97-AF65-F5344CB8AC3E}">
        <p14:creationId xmlns:p14="http://schemas.microsoft.com/office/powerpoint/2010/main" val="3011239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B4B619-FFC4-4DC9-901E-32987019A9A9}" type="slidenum">
              <a:rPr lang="en-US" smtClean="0"/>
              <a:t>8</a:t>
            </a:fld>
            <a:endParaRPr lang="en-US"/>
          </a:p>
        </p:txBody>
      </p:sp>
    </p:spTree>
    <p:extLst>
      <p:ext uri="{BB962C8B-B14F-4D97-AF65-F5344CB8AC3E}">
        <p14:creationId xmlns:p14="http://schemas.microsoft.com/office/powerpoint/2010/main" val="116821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B4B619-FFC4-4DC9-901E-32987019A9A9}" type="slidenum">
              <a:rPr lang="en-US" smtClean="0"/>
              <a:t>9</a:t>
            </a:fld>
            <a:endParaRPr lang="en-US"/>
          </a:p>
        </p:txBody>
      </p:sp>
    </p:spTree>
    <p:extLst>
      <p:ext uri="{BB962C8B-B14F-4D97-AF65-F5344CB8AC3E}">
        <p14:creationId xmlns:p14="http://schemas.microsoft.com/office/powerpoint/2010/main" val="743614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B4B619-FFC4-4DC9-901E-32987019A9A9}" type="slidenum">
              <a:rPr lang="en-US" smtClean="0"/>
              <a:t>10</a:t>
            </a:fld>
            <a:endParaRPr lang="en-US"/>
          </a:p>
        </p:txBody>
      </p:sp>
    </p:spTree>
    <p:extLst>
      <p:ext uri="{BB962C8B-B14F-4D97-AF65-F5344CB8AC3E}">
        <p14:creationId xmlns:p14="http://schemas.microsoft.com/office/powerpoint/2010/main" val="3814375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B4B619-FFC4-4DC9-901E-32987019A9A9}" type="slidenum">
              <a:rPr lang="en-US" smtClean="0"/>
              <a:t>11</a:t>
            </a:fld>
            <a:endParaRPr lang="en-US"/>
          </a:p>
        </p:txBody>
      </p:sp>
    </p:spTree>
    <p:extLst>
      <p:ext uri="{BB962C8B-B14F-4D97-AF65-F5344CB8AC3E}">
        <p14:creationId xmlns:p14="http://schemas.microsoft.com/office/powerpoint/2010/main" val="3001560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B4B619-FFC4-4DC9-901E-32987019A9A9}" type="slidenum">
              <a:rPr lang="en-US" smtClean="0"/>
              <a:t>12</a:t>
            </a:fld>
            <a:endParaRPr lang="en-US"/>
          </a:p>
        </p:txBody>
      </p:sp>
    </p:spTree>
    <p:extLst>
      <p:ext uri="{BB962C8B-B14F-4D97-AF65-F5344CB8AC3E}">
        <p14:creationId xmlns:p14="http://schemas.microsoft.com/office/powerpoint/2010/main" val="38625382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029743-1358-44BD-9388-DADBCA0C42D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994" b="4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42E088DD-9F56-41CD-A9D8-9645A135FF2B}"/>
              </a:ext>
            </a:extLst>
          </p:cNvPr>
          <p:cNvSpPr/>
          <p:nvPr userDrawn="1"/>
        </p:nvSpPr>
        <p:spPr>
          <a:xfrm>
            <a:off x="0" y="0"/>
            <a:ext cx="12192000" cy="6858000"/>
          </a:xfrm>
          <a:prstGeom prst="rect">
            <a:avLst/>
          </a:prstGeom>
          <a:solidFill>
            <a:srgbClr val="0BD2D7">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AFFBAC-9863-44D9-93C8-8661FBA9EC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A7E633-766B-4724-8243-B5576F742D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202A4B-2770-4658-B8D3-DCDAFDE998A1}"/>
              </a:ext>
            </a:extLst>
          </p:cNvPr>
          <p:cNvSpPr>
            <a:spLocks noGrp="1"/>
          </p:cNvSpPr>
          <p:nvPr>
            <p:ph type="dt" sz="half" idx="10"/>
          </p:nvPr>
        </p:nvSpPr>
        <p:spPr/>
        <p:txBody>
          <a:bodyPr/>
          <a:lstStyle/>
          <a:p>
            <a:fld id="{3EA44CD7-A9C0-4D46-B6B0-8FC956521DAC}" type="datetimeFigureOut">
              <a:rPr lang="en-US" smtClean="0"/>
              <a:t>7/12/2025</a:t>
            </a:fld>
            <a:endParaRPr lang="en-US"/>
          </a:p>
        </p:txBody>
      </p:sp>
      <p:sp>
        <p:nvSpPr>
          <p:cNvPr id="5" name="Footer Placeholder 4">
            <a:extLst>
              <a:ext uri="{FF2B5EF4-FFF2-40B4-BE49-F238E27FC236}">
                <a16:creationId xmlns:a16="http://schemas.microsoft.com/office/drawing/2014/main" id="{BFD12A0B-8868-47B1-BC9A-D020E216AA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EF453-1366-410F-9946-5185445B8DD5}"/>
              </a:ext>
            </a:extLst>
          </p:cNvPr>
          <p:cNvSpPr>
            <a:spLocks noGrp="1"/>
          </p:cNvSpPr>
          <p:nvPr>
            <p:ph type="sldNum" sz="quarter" idx="12"/>
          </p:nvPr>
        </p:nvSpPr>
        <p:spPr/>
        <p:txBody>
          <a:bodyPr/>
          <a:lstStyle/>
          <a:p>
            <a:fld id="{3F2BFE3B-11AA-43F0-B1B9-B9A0A632BCEE}" type="slidenum">
              <a:rPr lang="en-US" smtClean="0"/>
              <a:t>‹#›</a:t>
            </a:fld>
            <a:endParaRPr lang="en-US"/>
          </a:p>
        </p:txBody>
      </p:sp>
    </p:spTree>
    <p:extLst>
      <p:ext uri="{BB962C8B-B14F-4D97-AF65-F5344CB8AC3E}">
        <p14:creationId xmlns:p14="http://schemas.microsoft.com/office/powerpoint/2010/main" val="2594347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FF403D-A0C9-4B85-81C8-7F7B09371438}"/>
              </a:ext>
            </a:extLst>
          </p:cNvPr>
          <p:cNvSpPr>
            <a:spLocks noGrp="1"/>
          </p:cNvSpPr>
          <p:nvPr>
            <p:ph type="dt" sz="half" idx="10"/>
          </p:nvPr>
        </p:nvSpPr>
        <p:spPr/>
        <p:txBody>
          <a:bodyPr/>
          <a:lstStyle/>
          <a:p>
            <a:fld id="{3EA44CD7-A9C0-4D46-B6B0-8FC956521DAC}" type="datetimeFigureOut">
              <a:rPr lang="en-US" smtClean="0"/>
              <a:t>7/12/2025</a:t>
            </a:fld>
            <a:endParaRPr lang="en-US"/>
          </a:p>
        </p:txBody>
      </p:sp>
      <p:sp>
        <p:nvSpPr>
          <p:cNvPr id="3" name="Footer Placeholder 2">
            <a:extLst>
              <a:ext uri="{FF2B5EF4-FFF2-40B4-BE49-F238E27FC236}">
                <a16:creationId xmlns:a16="http://schemas.microsoft.com/office/drawing/2014/main" id="{485C3913-9E70-491F-8B5F-EBDE8CC3CD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D457A6-DE08-496C-AA1D-D84B3FE1A36A}"/>
              </a:ext>
            </a:extLst>
          </p:cNvPr>
          <p:cNvSpPr>
            <a:spLocks noGrp="1"/>
          </p:cNvSpPr>
          <p:nvPr>
            <p:ph type="sldNum" sz="quarter" idx="12"/>
          </p:nvPr>
        </p:nvSpPr>
        <p:spPr/>
        <p:txBody>
          <a:bodyPr/>
          <a:lstStyle/>
          <a:p>
            <a:fld id="{3F2BFE3B-11AA-43F0-B1B9-B9A0A632BCEE}" type="slidenum">
              <a:rPr lang="en-US" smtClean="0"/>
              <a:t>‹#›</a:t>
            </a:fld>
            <a:endParaRPr lang="en-US"/>
          </a:p>
        </p:txBody>
      </p:sp>
    </p:spTree>
    <p:extLst>
      <p:ext uri="{BB962C8B-B14F-4D97-AF65-F5344CB8AC3E}">
        <p14:creationId xmlns:p14="http://schemas.microsoft.com/office/powerpoint/2010/main" val="1404640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A41B12-1021-4319-873B-7CA46F3DD1AC}"/>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1000" contrast="29000"/>
                    </a14:imgEffect>
                  </a14:imgLayer>
                </a14:imgProps>
              </a:ext>
              <a:ext uri="{28A0092B-C50C-407E-A947-70E740481C1C}">
                <a14:useLocalDpi xmlns:a14="http://schemas.microsoft.com/office/drawing/2010/main" val="0"/>
              </a:ext>
            </a:extLst>
          </a:blip>
          <a:srcRect t="-123" r="994" b="3857"/>
          <a:stretch/>
        </p:blipFill>
        <p:spPr>
          <a:xfrm>
            <a:off x="1" y="-19050"/>
            <a:ext cx="12192000" cy="6877050"/>
          </a:xfrm>
          <a:prstGeom prst="rect">
            <a:avLst/>
          </a:prstGeom>
        </p:spPr>
      </p:pic>
      <p:sp>
        <p:nvSpPr>
          <p:cNvPr id="2" name="Date Placeholder 1">
            <a:extLst>
              <a:ext uri="{FF2B5EF4-FFF2-40B4-BE49-F238E27FC236}">
                <a16:creationId xmlns:a16="http://schemas.microsoft.com/office/drawing/2014/main" id="{E3FF403D-A0C9-4B85-81C8-7F7B09371438}"/>
              </a:ext>
            </a:extLst>
          </p:cNvPr>
          <p:cNvSpPr>
            <a:spLocks noGrp="1"/>
          </p:cNvSpPr>
          <p:nvPr>
            <p:ph type="dt" sz="half" idx="10"/>
          </p:nvPr>
        </p:nvSpPr>
        <p:spPr/>
        <p:txBody>
          <a:bodyPr/>
          <a:lstStyle/>
          <a:p>
            <a:fld id="{3EA44CD7-A9C0-4D46-B6B0-8FC956521DAC}" type="datetimeFigureOut">
              <a:rPr lang="en-US" smtClean="0"/>
              <a:t>7/12/2025</a:t>
            </a:fld>
            <a:endParaRPr lang="en-US"/>
          </a:p>
        </p:txBody>
      </p:sp>
      <p:sp>
        <p:nvSpPr>
          <p:cNvPr id="3" name="Footer Placeholder 2">
            <a:extLst>
              <a:ext uri="{FF2B5EF4-FFF2-40B4-BE49-F238E27FC236}">
                <a16:creationId xmlns:a16="http://schemas.microsoft.com/office/drawing/2014/main" id="{485C3913-9E70-491F-8B5F-EBDE8CC3CD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D457A6-DE08-496C-AA1D-D84B3FE1A36A}"/>
              </a:ext>
            </a:extLst>
          </p:cNvPr>
          <p:cNvSpPr>
            <a:spLocks noGrp="1"/>
          </p:cNvSpPr>
          <p:nvPr>
            <p:ph type="sldNum" sz="quarter" idx="12"/>
          </p:nvPr>
        </p:nvSpPr>
        <p:spPr/>
        <p:txBody>
          <a:bodyPr/>
          <a:lstStyle/>
          <a:p>
            <a:fld id="{3F2BFE3B-11AA-43F0-B1B9-B9A0A632BCEE}" type="slidenum">
              <a:rPr lang="en-US" smtClean="0"/>
              <a:t>‹#›</a:t>
            </a:fld>
            <a:endParaRPr lang="en-US"/>
          </a:p>
        </p:txBody>
      </p:sp>
    </p:spTree>
    <p:extLst>
      <p:ext uri="{BB962C8B-B14F-4D97-AF65-F5344CB8AC3E}">
        <p14:creationId xmlns:p14="http://schemas.microsoft.com/office/powerpoint/2010/main" val="3980905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A41B12-1021-4319-873B-7CA46F3DD1AC}"/>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1000" contrast="29000"/>
                    </a14:imgEffect>
                  </a14:imgLayer>
                </a14:imgProps>
              </a:ext>
              <a:ext uri="{28A0092B-C50C-407E-A947-70E740481C1C}">
                <a14:useLocalDpi xmlns:a14="http://schemas.microsoft.com/office/drawing/2010/main" val="0"/>
              </a:ext>
            </a:extLst>
          </a:blip>
          <a:srcRect t="-123" r="994" b="41723"/>
          <a:stretch/>
        </p:blipFill>
        <p:spPr>
          <a:xfrm>
            <a:off x="1" y="-19050"/>
            <a:ext cx="12192000" cy="4171950"/>
          </a:xfrm>
          <a:prstGeom prst="rect">
            <a:avLst/>
          </a:prstGeom>
        </p:spPr>
      </p:pic>
      <p:sp>
        <p:nvSpPr>
          <p:cNvPr id="2" name="Date Placeholder 1">
            <a:extLst>
              <a:ext uri="{FF2B5EF4-FFF2-40B4-BE49-F238E27FC236}">
                <a16:creationId xmlns:a16="http://schemas.microsoft.com/office/drawing/2014/main" id="{E3FF403D-A0C9-4B85-81C8-7F7B09371438}"/>
              </a:ext>
            </a:extLst>
          </p:cNvPr>
          <p:cNvSpPr>
            <a:spLocks noGrp="1"/>
          </p:cNvSpPr>
          <p:nvPr>
            <p:ph type="dt" sz="half" idx="10"/>
          </p:nvPr>
        </p:nvSpPr>
        <p:spPr/>
        <p:txBody>
          <a:bodyPr/>
          <a:lstStyle/>
          <a:p>
            <a:fld id="{3EA44CD7-A9C0-4D46-B6B0-8FC956521DAC}" type="datetimeFigureOut">
              <a:rPr lang="en-US" smtClean="0"/>
              <a:t>7/12/2025</a:t>
            </a:fld>
            <a:endParaRPr lang="en-US"/>
          </a:p>
        </p:txBody>
      </p:sp>
      <p:sp>
        <p:nvSpPr>
          <p:cNvPr id="3" name="Footer Placeholder 2">
            <a:extLst>
              <a:ext uri="{FF2B5EF4-FFF2-40B4-BE49-F238E27FC236}">
                <a16:creationId xmlns:a16="http://schemas.microsoft.com/office/drawing/2014/main" id="{485C3913-9E70-491F-8B5F-EBDE8CC3CD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D457A6-DE08-496C-AA1D-D84B3FE1A36A}"/>
              </a:ext>
            </a:extLst>
          </p:cNvPr>
          <p:cNvSpPr>
            <a:spLocks noGrp="1"/>
          </p:cNvSpPr>
          <p:nvPr>
            <p:ph type="sldNum" sz="quarter" idx="12"/>
          </p:nvPr>
        </p:nvSpPr>
        <p:spPr/>
        <p:txBody>
          <a:bodyPr/>
          <a:lstStyle/>
          <a:p>
            <a:fld id="{3F2BFE3B-11AA-43F0-B1B9-B9A0A632BCEE}" type="slidenum">
              <a:rPr lang="en-US" smtClean="0"/>
              <a:t>‹#›</a:t>
            </a:fld>
            <a:endParaRPr lang="en-US"/>
          </a:p>
        </p:txBody>
      </p:sp>
    </p:spTree>
    <p:extLst>
      <p:ext uri="{BB962C8B-B14F-4D97-AF65-F5344CB8AC3E}">
        <p14:creationId xmlns:p14="http://schemas.microsoft.com/office/powerpoint/2010/main" val="3769127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5582C4-8323-462D-9841-1C406064AEA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783" t="30685" b="16337"/>
          <a:stretch/>
        </p:blipFill>
        <p:spPr>
          <a:xfrm>
            <a:off x="1" y="-19050"/>
            <a:ext cx="12192000" cy="4171950"/>
          </a:xfrm>
          <a:custGeom>
            <a:avLst/>
            <a:gdLst>
              <a:gd name="connsiteX0" fmla="*/ 0 w 12192000"/>
              <a:gd name="connsiteY0" fmla="*/ 0 h 4171950"/>
              <a:gd name="connsiteX1" fmla="*/ 12192000 w 12192000"/>
              <a:gd name="connsiteY1" fmla="*/ 0 h 4171950"/>
              <a:gd name="connsiteX2" fmla="*/ 12192000 w 12192000"/>
              <a:gd name="connsiteY2" fmla="*/ 4171950 h 4171950"/>
              <a:gd name="connsiteX3" fmla="*/ 0 w 12192000"/>
              <a:gd name="connsiteY3" fmla="*/ 4171950 h 4171950"/>
            </a:gdLst>
            <a:ahLst/>
            <a:cxnLst>
              <a:cxn ang="0">
                <a:pos x="connsiteX0" y="connsiteY0"/>
              </a:cxn>
              <a:cxn ang="0">
                <a:pos x="connsiteX1" y="connsiteY1"/>
              </a:cxn>
              <a:cxn ang="0">
                <a:pos x="connsiteX2" y="connsiteY2"/>
              </a:cxn>
              <a:cxn ang="0">
                <a:pos x="connsiteX3" y="connsiteY3"/>
              </a:cxn>
            </a:cxnLst>
            <a:rect l="l" t="t" r="r" b="b"/>
            <a:pathLst>
              <a:path w="12192000" h="4171950">
                <a:moveTo>
                  <a:pt x="0" y="0"/>
                </a:moveTo>
                <a:lnTo>
                  <a:pt x="12192000" y="0"/>
                </a:lnTo>
                <a:lnTo>
                  <a:pt x="12192000" y="4171950"/>
                </a:lnTo>
                <a:lnTo>
                  <a:pt x="0" y="4171950"/>
                </a:lnTo>
                <a:close/>
              </a:path>
            </a:pathLst>
          </a:custGeom>
        </p:spPr>
      </p:pic>
      <p:sp>
        <p:nvSpPr>
          <p:cNvPr id="2" name="Date Placeholder 1">
            <a:extLst>
              <a:ext uri="{FF2B5EF4-FFF2-40B4-BE49-F238E27FC236}">
                <a16:creationId xmlns:a16="http://schemas.microsoft.com/office/drawing/2014/main" id="{E3FF403D-A0C9-4B85-81C8-7F7B09371438}"/>
              </a:ext>
            </a:extLst>
          </p:cNvPr>
          <p:cNvSpPr>
            <a:spLocks noGrp="1"/>
          </p:cNvSpPr>
          <p:nvPr>
            <p:ph type="dt" sz="half" idx="10"/>
          </p:nvPr>
        </p:nvSpPr>
        <p:spPr/>
        <p:txBody>
          <a:bodyPr/>
          <a:lstStyle/>
          <a:p>
            <a:fld id="{3EA44CD7-A9C0-4D46-B6B0-8FC956521DAC}" type="datetimeFigureOut">
              <a:rPr lang="en-US" smtClean="0"/>
              <a:t>7/12/2025</a:t>
            </a:fld>
            <a:endParaRPr lang="en-US"/>
          </a:p>
        </p:txBody>
      </p:sp>
      <p:sp>
        <p:nvSpPr>
          <p:cNvPr id="3" name="Footer Placeholder 2">
            <a:extLst>
              <a:ext uri="{FF2B5EF4-FFF2-40B4-BE49-F238E27FC236}">
                <a16:creationId xmlns:a16="http://schemas.microsoft.com/office/drawing/2014/main" id="{485C3913-9E70-491F-8B5F-EBDE8CC3CD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D457A6-DE08-496C-AA1D-D84B3FE1A36A}"/>
              </a:ext>
            </a:extLst>
          </p:cNvPr>
          <p:cNvSpPr>
            <a:spLocks noGrp="1"/>
          </p:cNvSpPr>
          <p:nvPr>
            <p:ph type="sldNum" sz="quarter" idx="12"/>
          </p:nvPr>
        </p:nvSpPr>
        <p:spPr/>
        <p:txBody>
          <a:bodyPr/>
          <a:lstStyle/>
          <a:p>
            <a:fld id="{3F2BFE3B-11AA-43F0-B1B9-B9A0A632BCEE}" type="slidenum">
              <a:rPr lang="en-US" smtClean="0"/>
              <a:t>‹#›</a:t>
            </a:fld>
            <a:endParaRPr lang="en-US"/>
          </a:p>
        </p:txBody>
      </p:sp>
      <p:sp>
        <p:nvSpPr>
          <p:cNvPr id="8" name="Rectangle 7">
            <a:extLst>
              <a:ext uri="{FF2B5EF4-FFF2-40B4-BE49-F238E27FC236}">
                <a16:creationId xmlns:a16="http://schemas.microsoft.com/office/drawing/2014/main" id="{5C74A66B-290E-4EDE-A625-66ECB86A9984}"/>
              </a:ext>
            </a:extLst>
          </p:cNvPr>
          <p:cNvSpPr/>
          <p:nvPr userDrawn="1"/>
        </p:nvSpPr>
        <p:spPr>
          <a:xfrm>
            <a:off x="-4511" y="-27095"/>
            <a:ext cx="12196511" cy="4185381"/>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Tree>
    <p:extLst>
      <p:ext uri="{BB962C8B-B14F-4D97-AF65-F5344CB8AC3E}">
        <p14:creationId xmlns:p14="http://schemas.microsoft.com/office/powerpoint/2010/main" val="112439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Agenda 2">
    <p:bg>
      <p:bgPr>
        <a:solidFill>
          <a:schemeClr val="accent3"/>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AB4670-578E-C407-B8FE-F50501B06177}"/>
              </a:ext>
            </a:extLst>
          </p:cNvPr>
          <p:cNvSpPr/>
          <p:nvPr/>
        </p:nvSpPr>
        <p:spPr>
          <a:xfrm>
            <a:off x="7845134" y="874986"/>
            <a:ext cx="3218791"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7" name="Rectangle 6">
            <a:extLst>
              <a:ext uri="{FF2B5EF4-FFF2-40B4-BE49-F238E27FC236}">
                <a16:creationId xmlns:a16="http://schemas.microsoft.com/office/drawing/2014/main" id="{585AED54-B0B3-D614-DEFD-5CE4799F522B}"/>
              </a:ext>
            </a:extLst>
          </p:cNvPr>
          <p:cNvSpPr/>
          <p:nvPr/>
        </p:nvSpPr>
        <p:spPr>
          <a:xfrm>
            <a:off x="1121981" y="874987"/>
            <a:ext cx="6584950"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74076" y="1166648"/>
            <a:ext cx="5880761" cy="4524704"/>
          </a:xfrm>
        </p:spPr>
        <p:txBody>
          <a:bodyPr anchor="b">
            <a:normAutofit/>
          </a:bodyPr>
          <a:lstStyle>
            <a:lvl1pPr algn="l">
              <a:defRPr sz="4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195881" y="1170041"/>
            <a:ext cx="2520697" cy="4521309"/>
          </a:xfrm>
        </p:spPr>
        <p:txBody>
          <a:bodyPr anchor="t">
            <a:normAutofit/>
          </a:bodyPr>
          <a:lstStyle>
            <a:lvl1pPr marL="0" indent="0" algn="l">
              <a:lnSpc>
                <a:spcPct val="15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Date Placeholder 3">
            <a:extLst>
              <a:ext uri="{FF2B5EF4-FFF2-40B4-BE49-F238E27FC236}">
                <a16:creationId xmlns:a16="http://schemas.microsoft.com/office/drawing/2014/main" id="{DB9EE63E-BD4D-1B83-F683-7801D913713D}"/>
              </a:ext>
            </a:extLst>
          </p:cNvPr>
          <p:cNvSpPr>
            <a:spLocks noGrp="1"/>
          </p:cNvSpPr>
          <p:nvPr>
            <p:ph type="dt" sz="half" idx="10"/>
          </p:nvPr>
        </p:nvSpPr>
        <p:spPr>
          <a:xfrm>
            <a:off x="612647" y="6498770"/>
            <a:ext cx="3494314" cy="359229"/>
          </a:xfrm>
        </p:spPr>
        <p:txBody>
          <a:bodyPr/>
          <a:lstStyle/>
          <a:p>
            <a:fld id="{080CD416-224D-4632-8302-C1A0B05C0690}" type="datetime1">
              <a:rPr lang="en-US" smtClean="0"/>
              <a:t>7/12/2025</a:t>
            </a:fld>
            <a:endParaRPr lang="en-US" dirty="0"/>
          </a:p>
        </p:txBody>
      </p:sp>
      <p:sp>
        <p:nvSpPr>
          <p:cNvPr id="10" name="Footer Placeholder 4">
            <a:extLst>
              <a:ext uri="{FF2B5EF4-FFF2-40B4-BE49-F238E27FC236}">
                <a16:creationId xmlns:a16="http://schemas.microsoft.com/office/drawing/2014/main" id="{CCAD1074-17D3-EACF-F513-E49F6BCE5896}"/>
              </a:ext>
            </a:extLst>
          </p:cNvPr>
          <p:cNvSpPr>
            <a:spLocks noGrp="1"/>
          </p:cNvSpPr>
          <p:nvPr>
            <p:ph type="ftr" sz="quarter" idx="11"/>
          </p:nvPr>
        </p:nvSpPr>
        <p:spPr>
          <a:xfrm>
            <a:off x="8085041" y="6498770"/>
            <a:ext cx="2805405" cy="359229"/>
          </a:xfrm>
        </p:spPr>
        <p:txBody>
          <a:bodyPr/>
          <a:lstStyle/>
          <a:p>
            <a:r>
              <a:rPr lang="en-US" dirty="0"/>
              <a:t>Sample Footer Text</a:t>
            </a:r>
          </a:p>
        </p:txBody>
      </p:sp>
      <p:sp>
        <p:nvSpPr>
          <p:cNvPr id="11" name="Slide Number Placeholder 5">
            <a:extLst>
              <a:ext uri="{FF2B5EF4-FFF2-40B4-BE49-F238E27FC236}">
                <a16:creationId xmlns:a16="http://schemas.microsoft.com/office/drawing/2014/main" id="{8EBB2A2C-4AD0-A1F2-B3E1-342CC3F7E9D9}"/>
              </a:ext>
            </a:extLst>
          </p:cNvPr>
          <p:cNvSpPr>
            <a:spLocks noGrp="1"/>
          </p:cNvSpPr>
          <p:nvPr>
            <p:ph type="sldNum" sz="quarter" idx="12"/>
          </p:nvPr>
        </p:nvSpPr>
        <p:spPr>
          <a:xfrm>
            <a:off x="10840682" y="6498770"/>
            <a:ext cx="429207" cy="359229"/>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3514088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FBECAA5-2B0A-40F0-AD74-A7F741DB23C9}"/>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sharpenSoften amount="32000"/>
                    </a14:imgEffect>
                    <a14:imgEffect>
                      <a14:colorTemperature colorTemp="7409"/>
                    </a14:imgEffect>
                    <a14:imgEffect>
                      <a14:saturation sat="0"/>
                    </a14:imgEffect>
                    <a14:imgEffect>
                      <a14:brightnessContrast bright="30000"/>
                    </a14:imgEffect>
                  </a14:imgLayer>
                </a14:imgProps>
              </a:ext>
              <a:ext uri="{28A0092B-C50C-407E-A947-70E740481C1C}">
                <a14:useLocalDpi xmlns:a14="http://schemas.microsoft.com/office/drawing/2010/main" val="0"/>
              </a:ext>
            </a:extLst>
          </a:blip>
          <a:srcRect r="994" b="4000"/>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D0455D4A-B825-4BB7-BC8D-FBAFCC558C94}"/>
              </a:ext>
            </a:extLst>
          </p:cNvPr>
          <p:cNvSpPr/>
          <p:nvPr userDrawn="1"/>
        </p:nvSpPr>
        <p:spPr>
          <a:xfrm>
            <a:off x="0" y="0"/>
            <a:ext cx="12192000" cy="6858000"/>
          </a:xfrm>
          <a:prstGeom prst="rect">
            <a:avLst/>
          </a:prstGeom>
          <a:gradFill>
            <a:gsLst>
              <a:gs pos="100000">
                <a:schemeClr val="bg1">
                  <a:alpha val="94000"/>
                </a:schemeClr>
              </a:gs>
              <a:gs pos="0">
                <a:schemeClr val="bg1">
                  <a:alpha val="3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724BABDD-2425-49F6-AE50-219BABA9FE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C25764-FFA7-4A68-A869-567B8D7959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83F510-A9FB-48C8-8B98-0DA99AD090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A44CD7-A9C0-4D46-B6B0-8FC956521DAC}" type="datetimeFigureOut">
              <a:rPr lang="en-US" smtClean="0"/>
              <a:t>7/12/2025</a:t>
            </a:fld>
            <a:endParaRPr lang="en-US"/>
          </a:p>
        </p:txBody>
      </p:sp>
      <p:sp>
        <p:nvSpPr>
          <p:cNvPr id="5" name="Footer Placeholder 4">
            <a:extLst>
              <a:ext uri="{FF2B5EF4-FFF2-40B4-BE49-F238E27FC236}">
                <a16:creationId xmlns:a16="http://schemas.microsoft.com/office/drawing/2014/main" id="{2ABBFFDD-992A-48A4-8E86-75D4E40A9B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A3D49B-20DC-420E-951C-3CE376068B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2BFE3B-11AA-43F0-B1B9-B9A0A632BCEE}" type="slidenum">
              <a:rPr lang="en-US" smtClean="0"/>
              <a:t>‹#›</a:t>
            </a:fld>
            <a:endParaRPr lang="en-US"/>
          </a:p>
        </p:txBody>
      </p:sp>
    </p:spTree>
    <p:extLst>
      <p:ext uri="{BB962C8B-B14F-4D97-AF65-F5344CB8AC3E}">
        <p14:creationId xmlns:p14="http://schemas.microsoft.com/office/powerpoint/2010/main" val="276847081"/>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 id="2147483657" r:id="rId4"/>
    <p:sldLayoutId id="2147483658" r:id="rId5"/>
    <p:sldLayoutId id="2147483659"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B08C2D-7BBF-43C3-A49C-05F170346129}"/>
              </a:ext>
            </a:extLst>
          </p:cNvPr>
          <p:cNvSpPr/>
          <p:nvPr/>
        </p:nvSpPr>
        <p:spPr>
          <a:xfrm>
            <a:off x="0" y="0"/>
            <a:ext cx="12192000" cy="6858000"/>
          </a:xfrm>
          <a:prstGeom prst="rect">
            <a:avLst/>
          </a:prstGeom>
          <a:solidFill>
            <a:schemeClr val="accent2">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28A41B12-1021-4319-873B-7CA46F3DD1AC}"/>
              </a:ext>
            </a:extLst>
          </p:cNvPr>
          <p:cNvPicPr>
            <a:picLocks noChangeAspect="1"/>
          </p:cNvPicPr>
          <p:nvPr/>
        </p:nvPicPr>
        <p:blipFill rotWithShape="1">
          <a:blip r:embed="rId2" cstate="print">
            <a:alphaModFix amt="51000"/>
            <a:grayscl/>
            <a:extLst>
              <a:ext uri="{BEBA8EAE-BF5A-486C-A8C5-ECC9F3942E4B}">
                <a14:imgProps xmlns:a14="http://schemas.microsoft.com/office/drawing/2010/main">
                  <a14:imgLayer r:embed="rId3">
                    <a14:imgEffect>
                      <a14:colorTemperature colorTemp="11200"/>
                    </a14:imgEffect>
                    <a14:imgEffect>
                      <a14:saturation sat="226000"/>
                    </a14:imgEffect>
                  </a14:imgLayer>
                </a14:imgProps>
              </a:ext>
              <a:ext uri="{28A0092B-C50C-407E-A947-70E740481C1C}">
                <a14:useLocalDpi xmlns:a14="http://schemas.microsoft.com/office/drawing/2010/main" val="0"/>
              </a:ext>
            </a:extLst>
          </a:blip>
          <a:srcRect t="19599" r="4418" b="10390"/>
          <a:stretch/>
        </p:blipFill>
        <p:spPr>
          <a:xfrm>
            <a:off x="0" y="411142"/>
            <a:ext cx="12192000" cy="6036878"/>
          </a:xfrm>
          <a:custGeom>
            <a:avLst/>
            <a:gdLst>
              <a:gd name="connsiteX0" fmla="*/ 6440386 w 11770355"/>
              <a:gd name="connsiteY0" fmla="*/ 1441 h 5001372"/>
              <a:gd name="connsiteX1" fmla="*/ 6627174 w 11770355"/>
              <a:gd name="connsiteY1" fmla="*/ 69451 h 5001372"/>
              <a:gd name="connsiteX2" fmla="*/ 6661309 w 11770355"/>
              <a:gd name="connsiteY2" fmla="*/ 122871 h 5001372"/>
              <a:gd name="connsiteX3" fmla="*/ 6737268 w 11770355"/>
              <a:gd name="connsiteY3" fmla="*/ 176944 h 5001372"/>
              <a:gd name="connsiteX4" fmla="*/ 6904566 w 11770355"/>
              <a:gd name="connsiteY4" fmla="*/ 179560 h 5001372"/>
              <a:gd name="connsiteX5" fmla="*/ 7118995 w 11770355"/>
              <a:gd name="connsiteY5" fmla="*/ 193714 h 5001372"/>
              <a:gd name="connsiteX6" fmla="*/ 7364724 w 11770355"/>
              <a:gd name="connsiteY6" fmla="*/ 199100 h 5001372"/>
              <a:gd name="connsiteX7" fmla="*/ 7430710 w 11770355"/>
              <a:gd name="connsiteY7" fmla="*/ 189611 h 5001372"/>
              <a:gd name="connsiteX8" fmla="*/ 7288765 w 11770355"/>
              <a:gd name="connsiteY8" fmla="*/ 145027 h 5001372"/>
              <a:gd name="connsiteX9" fmla="*/ 7368845 w 11770355"/>
              <a:gd name="connsiteY9" fmla="*/ 113594 h 5001372"/>
              <a:gd name="connsiteX10" fmla="*/ 7736844 w 11770355"/>
              <a:gd name="connsiteY10" fmla="*/ 137585 h 5001372"/>
              <a:gd name="connsiteX11" fmla="*/ 7748191 w 11770355"/>
              <a:gd name="connsiteY11" fmla="*/ 194015 h 5001372"/>
              <a:gd name="connsiteX12" fmla="*/ 7805847 w 11770355"/>
              <a:gd name="connsiteY12" fmla="*/ 214976 h 5001372"/>
              <a:gd name="connsiteX13" fmla="*/ 8065487 w 11770355"/>
              <a:gd name="connsiteY13" fmla="*/ 237834 h 5001372"/>
              <a:gd name="connsiteX14" fmla="*/ 8090654 w 11770355"/>
              <a:gd name="connsiteY14" fmla="*/ 235281 h 5001372"/>
              <a:gd name="connsiteX15" fmla="*/ 8213199 w 11770355"/>
              <a:gd name="connsiteY15" fmla="*/ 226817 h 5001372"/>
              <a:gd name="connsiteX16" fmla="*/ 8358714 w 11770355"/>
              <a:gd name="connsiteY16" fmla="*/ 240034 h 5001372"/>
              <a:gd name="connsiteX17" fmla="*/ 8670793 w 11770355"/>
              <a:gd name="connsiteY17" fmla="*/ 285315 h 5001372"/>
              <a:gd name="connsiteX18" fmla="*/ 9076037 w 11770355"/>
              <a:gd name="connsiteY18" fmla="*/ 397843 h 5001372"/>
              <a:gd name="connsiteX19" fmla="*/ 9167190 w 11770355"/>
              <a:gd name="connsiteY19" fmla="*/ 385802 h 5001372"/>
              <a:gd name="connsiteX20" fmla="*/ 9109534 w 11770355"/>
              <a:gd name="connsiteY20" fmla="*/ 364840 h 5001372"/>
              <a:gd name="connsiteX21" fmla="*/ 9132781 w 11770355"/>
              <a:gd name="connsiteY21" fmla="*/ 359452 h 5001372"/>
              <a:gd name="connsiteX22" fmla="*/ 9324237 w 11770355"/>
              <a:gd name="connsiteY22" fmla="*/ 416033 h 5001372"/>
              <a:gd name="connsiteX23" fmla="*/ 9411086 w 11770355"/>
              <a:gd name="connsiteY23" fmla="*/ 464805 h 5001372"/>
              <a:gd name="connsiteX24" fmla="*/ 9712731 w 11770355"/>
              <a:gd name="connsiteY24" fmla="*/ 577117 h 5001372"/>
              <a:gd name="connsiteX25" fmla="*/ 10273098 w 11770355"/>
              <a:gd name="connsiteY25" fmla="*/ 717041 h 5001372"/>
              <a:gd name="connsiteX26" fmla="*/ 10400857 w 11770355"/>
              <a:gd name="connsiteY26" fmla="*/ 771223 h 5001372"/>
              <a:gd name="connsiteX27" fmla="*/ 10567697 w 11770355"/>
              <a:gd name="connsiteY27" fmla="*/ 776216 h 5001372"/>
              <a:gd name="connsiteX28" fmla="*/ 10596617 w 11770355"/>
              <a:gd name="connsiteY28" fmla="*/ 766989 h 5001372"/>
              <a:gd name="connsiteX29" fmla="*/ 10830540 w 11770355"/>
              <a:gd name="connsiteY29" fmla="*/ 782431 h 5001372"/>
              <a:gd name="connsiteX30" fmla="*/ 10850034 w 11770355"/>
              <a:gd name="connsiteY30" fmla="*/ 783718 h 5001372"/>
              <a:gd name="connsiteX31" fmla="*/ 11041308 w 11770355"/>
              <a:gd name="connsiteY31" fmla="*/ 815606 h 5001372"/>
              <a:gd name="connsiteX32" fmla="*/ 11633168 w 11770355"/>
              <a:gd name="connsiteY32" fmla="*/ 715023 h 5001372"/>
              <a:gd name="connsiteX33" fmla="*/ 11708580 w 11770355"/>
              <a:gd name="connsiteY33" fmla="*/ 695020 h 5001372"/>
              <a:gd name="connsiteX34" fmla="*/ 11770355 w 11770355"/>
              <a:gd name="connsiteY34" fmla="*/ 694583 h 5001372"/>
              <a:gd name="connsiteX35" fmla="*/ 11723680 w 11770355"/>
              <a:gd name="connsiteY35" fmla="*/ 744775 h 5001372"/>
              <a:gd name="connsiteX36" fmla="*/ 11642043 w 11770355"/>
              <a:gd name="connsiteY36" fmla="*/ 758648 h 5001372"/>
              <a:gd name="connsiteX37" fmla="*/ 11527732 w 11770355"/>
              <a:gd name="connsiteY37" fmla="*/ 852531 h 5001372"/>
              <a:gd name="connsiteX38" fmla="*/ 11726051 w 11770355"/>
              <a:gd name="connsiteY38" fmla="*/ 937555 h 5001372"/>
              <a:gd name="connsiteX39" fmla="*/ 11741424 w 11770355"/>
              <a:gd name="connsiteY39" fmla="*/ 1024348 h 5001372"/>
              <a:gd name="connsiteX40" fmla="*/ 11586570 w 11770355"/>
              <a:gd name="connsiteY40" fmla="*/ 1098098 h 5001372"/>
              <a:gd name="connsiteX41" fmla="*/ 11509508 w 11770355"/>
              <a:gd name="connsiteY41" fmla="*/ 1152304 h 5001372"/>
              <a:gd name="connsiteX42" fmla="*/ 11343855 w 11770355"/>
              <a:gd name="connsiteY42" fmla="*/ 1243701 h 5001372"/>
              <a:gd name="connsiteX43" fmla="*/ 11108923 w 11770355"/>
              <a:gd name="connsiteY43" fmla="*/ 1284776 h 5001372"/>
              <a:gd name="connsiteX44" fmla="*/ 10533449 w 11770355"/>
              <a:gd name="connsiteY44" fmla="*/ 1287420 h 5001372"/>
              <a:gd name="connsiteX45" fmla="*/ 10437446 w 11770355"/>
              <a:gd name="connsiteY45" fmla="*/ 1286200 h 5001372"/>
              <a:gd name="connsiteX46" fmla="*/ 10131955 w 11770355"/>
              <a:gd name="connsiteY46" fmla="*/ 1296432 h 5001372"/>
              <a:gd name="connsiteX47" fmla="*/ 9797359 w 11770355"/>
              <a:gd name="connsiteY47" fmla="*/ 1291200 h 5001372"/>
              <a:gd name="connsiteX48" fmla="*/ 9558129 w 11770355"/>
              <a:gd name="connsiteY48" fmla="*/ 1264874 h 5001372"/>
              <a:gd name="connsiteX49" fmla="*/ 9319447 w 11770355"/>
              <a:gd name="connsiteY49" fmla="*/ 1248517 h 5001372"/>
              <a:gd name="connsiteX50" fmla="*/ 9267920 w 11770355"/>
              <a:gd name="connsiteY50" fmla="*/ 1285446 h 5001372"/>
              <a:gd name="connsiteX51" fmla="*/ 9315053 w 11770355"/>
              <a:gd name="connsiteY51" fmla="*/ 1296985 h 5001372"/>
              <a:gd name="connsiteX52" fmla="*/ 9348548 w 11770355"/>
              <a:gd name="connsiteY52" fmla="*/ 1328089 h 5001372"/>
              <a:gd name="connsiteX53" fmla="*/ 9402543 w 11770355"/>
              <a:gd name="connsiteY53" fmla="*/ 1368072 h 5001372"/>
              <a:gd name="connsiteX54" fmla="*/ 9686801 w 11770355"/>
              <a:gd name="connsiteY54" fmla="*/ 1378409 h 5001372"/>
              <a:gd name="connsiteX55" fmla="*/ 10534545 w 11770355"/>
              <a:gd name="connsiteY55" fmla="*/ 1371465 h 5001372"/>
              <a:gd name="connsiteX56" fmla="*/ 10849465 w 11770355"/>
              <a:gd name="connsiteY56" fmla="*/ 1350718 h 5001372"/>
              <a:gd name="connsiteX57" fmla="*/ 11014658 w 11770355"/>
              <a:gd name="connsiteY57" fmla="*/ 1325807 h 5001372"/>
              <a:gd name="connsiteX58" fmla="*/ 11090160 w 11770355"/>
              <a:gd name="connsiteY58" fmla="*/ 1318150 h 5001372"/>
              <a:gd name="connsiteX59" fmla="*/ 11101234 w 11770355"/>
              <a:gd name="connsiteY59" fmla="*/ 1337541 h 5001372"/>
              <a:gd name="connsiteX60" fmla="*/ 11045224 w 11770355"/>
              <a:gd name="connsiteY60" fmla="*/ 1346485 h 5001372"/>
              <a:gd name="connsiteX61" fmla="*/ 11051537 w 11770355"/>
              <a:gd name="connsiteY61" fmla="*/ 1364960 h 5001372"/>
              <a:gd name="connsiteX62" fmla="*/ 11100501 w 11770355"/>
              <a:gd name="connsiteY62" fmla="*/ 1366988 h 5001372"/>
              <a:gd name="connsiteX63" fmla="*/ 11003032 w 11770355"/>
              <a:gd name="connsiteY63" fmla="*/ 1424662 h 5001372"/>
              <a:gd name="connsiteX64" fmla="*/ 11134726 w 11770355"/>
              <a:gd name="connsiteY64" fmla="*/ 1432753 h 5001372"/>
              <a:gd name="connsiteX65" fmla="*/ 11089241 w 11770355"/>
              <a:gd name="connsiteY65" fmla="*/ 1451120 h 5001372"/>
              <a:gd name="connsiteX66" fmla="*/ 10809922 w 11770355"/>
              <a:gd name="connsiteY66" fmla="*/ 1530500 h 5001372"/>
              <a:gd name="connsiteX67" fmla="*/ 10779078 w 11770355"/>
              <a:gd name="connsiteY67" fmla="*/ 1536891 h 5001372"/>
              <a:gd name="connsiteX68" fmla="*/ 10648754 w 11770355"/>
              <a:gd name="connsiteY68" fmla="*/ 1585774 h 5001372"/>
              <a:gd name="connsiteX69" fmla="*/ 10772029 w 11770355"/>
              <a:gd name="connsiteY69" fmla="*/ 1611970 h 5001372"/>
              <a:gd name="connsiteX70" fmla="*/ 11165198 w 11770355"/>
              <a:gd name="connsiteY70" fmla="*/ 1569301 h 5001372"/>
              <a:gd name="connsiteX71" fmla="*/ 11217455 w 11770355"/>
              <a:gd name="connsiteY71" fmla="*/ 1567032 h 5001372"/>
              <a:gd name="connsiteX72" fmla="*/ 10652135 w 11770355"/>
              <a:gd name="connsiteY72" fmla="*/ 1722038 h 5001372"/>
              <a:gd name="connsiteX73" fmla="*/ 10629253 w 11770355"/>
              <a:gd name="connsiteY73" fmla="*/ 1776811 h 5001372"/>
              <a:gd name="connsiteX74" fmla="*/ 11195029 w 11770355"/>
              <a:gd name="connsiteY74" fmla="*/ 1683534 h 5001372"/>
              <a:gd name="connsiteX75" fmla="*/ 10808814 w 11770355"/>
              <a:gd name="connsiteY75" fmla="*/ 1766993 h 5001372"/>
              <a:gd name="connsiteX76" fmla="*/ 10409695 w 11770355"/>
              <a:gd name="connsiteY76" fmla="*/ 1840571 h 5001372"/>
              <a:gd name="connsiteX77" fmla="*/ 10008473 w 11770355"/>
              <a:gd name="connsiteY77" fmla="*/ 1886621 h 5001372"/>
              <a:gd name="connsiteX78" fmla="*/ 10078118 w 11770355"/>
              <a:gd name="connsiteY78" fmla="*/ 1922219 h 5001372"/>
              <a:gd name="connsiteX79" fmla="*/ 10172658 w 11770355"/>
              <a:gd name="connsiteY79" fmla="*/ 1918227 h 5001372"/>
              <a:gd name="connsiteX80" fmla="*/ 10080862 w 11770355"/>
              <a:gd name="connsiteY80" fmla="*/ 1972061 h 5001372"/>
              <a:gd name="connsiteX81" fmla="*/ 10176132 w 11770355"/>
              <a:gd name="connsiteY81" fmla="*/ 2002729 h 5001372"/>
              <a:gd name="connsiteX82" fmla="*/ 10510727 w 11770355"/>
              <a:gd name="connsiteY82" fmla="*/ 2007961 h 5001372"/>
              <a:gd name="connsiteX83" fmla="*/ 10714358 w 11770355"/>
              <a:gd name="connsiteY83" fmla="*/ 1975655 h 5001372"/>
              <a:gd name="connsiteX84" fmla="*/ 10938676 w 11770355"/>
              <a:gd name="connsiteY84" fmla="*/ 1912810 h 5001372"/>
              <a:gd name="connsiteX85" fmla="*/ 11058841 w 11770355"/>
              <a:gd name="connsiteY85" fmla="*/ 1903888 h 5001372"/>
              <a:gd name="connsiteX86" fmla="*/ 10984067 w 11770355"/>
              <a:gd name="connsiteY86" fmla="*/ 1946205 h 5001372"/>
              <a:gd name="connsiteX87" fmla="*/ 10887422 w 11770355"/>
              <a:gd name="connsiteY87" fmla="*/ 1986778 h 5001372"/>
              <a:gd name="connsiteX88" fmla="*/ 10797731 w 11770355"/>
              <a:gd name="connsiteY88" fmla="*/ 2004032 h 5001372"/>
              <a:gd name="connsiteX89" fmla="*/ 10968782 w 11770355"/>
              <a:gd name="connsiteY89" fmla="*/ 1999974 h 5001372"/>
              <a:gd name="connsiteX90" fmla="*/ 11090320 w 11770355"/>
              <a:gd name="connsiteY90" fmla="*/ 1983919 h 5001372"/>
              <a:gd name="connsiteX91" fmla="*/ 10945348 w 11770355"/>
              <a:gd name="connsiteY91" fmla="*/ 2108885 h 5001372"/>
              <a:gd name="connsiteX92" fmla="*/ 10939768 w 11770355"/>
              <a:gd name="connsiteY92" fmla="*/ 2060963 h 5001372"/>
              <a:gd name="connsiteX93" fmla="*/ 10394128 w 11770355"/>
              <a:gd name="connsiteY93" fmla="*/ 2113732 h 5001372"/>
              <a:gd name="connsiteX94" fmla="*/ 10580918 w 11770355"/>
              <a:gd name="connsiteY94" fmla="*/ 2117635 h 5001372"/>
              <a:gd name="connsiteX95" fmla="*/ 10497543 w 11770355"/>
              <a:gd name="connsiteY95" fmla="*/ 2153365 h 5001372"/>
              <a:gd name="connsiteX96" fmla="*/ 10552820 w 11770355"/>
              <a:gd name="connsiteY96" fmla="*/ 2173869 h 5001372"/>
              <a:gd name="connsiteX97" fmla="*/ 10725700 w 11770355"/>
              <a:gd name="connsiteY97" fmla="*/ 2160300 h 5001372"/>
              <a:gd name="connsiteX98" fmla="*/ 10878080 w 11770355"/>
              <a:gd name="connsiteY98" fmla="*/ 2137853 h 5001372"/>
              <a:gd name="connsiteX99" fmla="*/ 10944797 w 11770355"/>
              <a:gd name="connsiteY99" fmla="*/ 2163024 h 5001372"/>
              <a:gd name="connsiteX100" fmla="*/ 10924113 w 11770355"/>
              <a:gd name="connsiteY100" fmla="*/ 2193562 h 5001372"/>
              <a:gd name="connsiteX101" fmla="*/ 10899495 w 11770355"/>
              <a:gd name="connsiteY101" fmla="*/ 2206083 h 5001372"/>
              <a:gd name="connsiteX102" fmla="*/ 10724232 w 11770355"/>
              <a:gd name="connsiteY102" fmla="*/ 2283302 h 5001372"/>
              <a:gd name="connsiteX103" fmla="*/ 10547232 w 11770355"/>
              <a:gd name="connsiteY103" fmla="*/ 2318269 h 5001372"/>
              <a:gd name="connsiteX104" fmla="*/ 10179322 w 11770355"/>
              <a:gd name="connsiteY104" fmla="*/ 2370732 h 5001372"/>
              <a:gd name="connsiteX105" fmla="*/ 9959491 w 11770355"/>
              <a:gd name="connsiteY105" fmla="*/ 2397454 h 5001372"/>
              <a:gd name="connsiteX106" fmla="*/ 9902291 w 11770355"/>
              <a:gd name="connsiteY106" fmla="*/ 2438223 h 5001372"/>
              <a:gd name="connsiteX107" fmla="*/ 10010650 w 11770355"/>
              <a:gd name="connsiteY107" fmla="*/ 2439356 h 5001372"/>
              <a:gd name="connsiteX108" fmla="*/ 10244848 w 11770355"/>
              <a:gd name="connsiteY108" fmla="*/ 2427728 h 5001372"/>
              <a:gd name="connsiteX109" fmla="*/ 10369497 w 11770355"/>
              <a:gd name="connsiteY109" fmla="*/ 2446791 h 5001372"/>
              <a:gd name="connsiteX110" fmla="*/ 10524347 w 11770355"/>
              <a:gd name="connsiteY110" fmla="*/ 2437149 h 5001372"/>
              <a:gd name="connsiteX111" fmla="*/ 10589143 w 11770355"/>
              <a:gd name="connsiteY111" fmla="*/ 2459485 h 5001372"/>
              <a:gd name="connsiteX112" fmla="*/ 10520502 w 11770355"/>
              <a:gd name="connsiteY112" fmla="*/ 2495585 h 5001372"/>
              <a:gd name="connsiteX113" fmla="*/ 11155922 w 11770355"/>
              <a:gd name="connsiteY113" fmla="*/ 2437907 h 5001372"/>
              <a:gd name="connsiteX114" fmla="*/ 10945517 w 11770355"/>
              <a:gd name="connsiteY114" fmla="*/ 2518223 h 5001372"/>
              <a:gd name="connsiteX115" fmla="*/ 10573125 w 11770355"/>
              <a:gd name="connsiteY115" fmla="*/ 2542700 h 5001372"/>
              <a:gd name="connsiteX116" fmla="*/ 10003416 w 11770355"/>
              <a:gd name="connsiteY116" fmla="*/ 2553851 h 5001372"/>
              <a:gd name="connsiteX117" fmla="*/ 9621962 w 11770355"/>
              <a:gd name="connsiteY117" fmla="*/ 2574119 h 5001372"/>
              <a:gd name="connsiteX118" fmla="*/ 9602011 w 11770355"/>
              <a:gd name="connsiteY118" fmla="*/ 2575210 h 5001372"/>
              <a:gd name="connsiteX119" fmla="*/ 9566225 w 11770355"/>
              <a:gd name="connsiteY119" fmla="*/ 2620100 h 5001372"/>
              <a:gd name="connsiteX120" fmla="*/ 9613449 w 11770355"/>
              <a:gd name="connsiteY120" fmla="*/ 2643985 h 5001372"/>
              <a:gd name="connsiteX121" fmla="*/ 9811954 w 11770355"/>
              <a:gd name="connsiteY121" fmla="*/ 2625486 h 5001372"/>
              <a:gd name="connsiteX122" fmla="*/ 10054846 w 11770355"/>
              <a:gd name="connsiteY122" fmla="*/ 2632791 h 5001372"/>
              <a:gd name="connsiteX123" fmla="*/ 9963784 w 11770355"/>
              <a:gd name="connsiteY123" fmla="*/ 2657179 h 5001372"/>
              <a:gd name="connsiteX124" fmla="*/ 10001671 w 11770355"/>
              <a:gd name="connsiteY124" fmla="*/ 2703923 h 5001372"/>
              <a:gd name="connsiteX125" fmla="*/ 9944561 w 11770355"/>
              <a:gd name="connsiteY125" fmla="*/ 2757038 h 5001372"/>
              <a:gd name="connsiteX126" fmla="*/ 10093918 w 11770355"/>
              <a:gd name="connsiteY126" fmla="*/ 2840034 h 5001372"/>
              <a:gd name="connsiteX127" fmla="*/ 9982079 w 11770355"/>
              <a:gd name="connsiteY127" fmla="*/ 2882613 h 5001372"/>
              <a:gd name="connsiteX128" fmla="*/ 9855416 w 11770355"/>
              <a:gd name="connsiteY128" fmla="*/ 2912476 h 5001372"/>
              <a:gd name="connsiteX129" fmla="*/ 9847726 w 11770355"/>
              <a:gd name="connsiteY129" fmla="*/ 2965241 h 5001372"/>
              <a:gd name="connsiteX130" fmla="*/ 9943912 w 11770355"/>
              <a:gd name="connsiteY130" fmla="*/ 2991154 h 5001372"/>
              <a:gd name="connsiteX131" fmla="*/ 9906480 w 11770355"/>
              <a:gd name="connsiteY131" fmla="*/ 3006140 h 5001372"/>
              <a:gd name="connsiteX132" fmla="*/ 9828048 w 11770355"/>
              <a:gd name="connsiteY132" fmla="*/ 3003370 h 5001372"/>
              <a:gd name="connsiteX133" fmla="*/ 9667520 w 11770355"/>
              <a:gd name="connsiteY133" fmla="*/ 3080959 h 5001372"/>
              <a:gd name="connsiteX134" fmla="*/ 9696620 w 11770355"/>
              <a:gd name="connsiteY134" fmla="*/ 3160532 h 5001372"/>
              <a:gd name="connsiteX135" fmla="*/ 9628344 w 11770355"/>
              <a:gd name="connsiteY135" fmla="*/ 3246017 h 5001372"/>
              <a:gd name="connsiteX136" fmla="*/ 9939786 w 11770355"/>
              <a:gd name="connsiteY136" fmla="*/ 3204875 h 5001372"/>
              <a:gd name="connsiteX137" fmla="*/ 10145521 w 11770355"/>
              <a:gd name="connsiteY137" fmla="*/ 3200097 h 5001372"/>
              <a:gd name="connsiteX138" fmla="*/ 10311721 w 11770355"/>
              <a:gd name="connsiteY138" fmla="*/ 3182776 h 5001372"/>
              <a:gd name="connsiteX139" fmla="*/ 10529172 w 11770355"/>
              <a:gd name="connsiteY139" fmla="*/ 3155595 h 5001372"/>
              <a:gd name="connsiteX140" fmla="*/ 10238046 w 11770355"/>
              <a:gd name="connsiteY140" fmla="*/ 3245030 h 5001372"/>
              <a:gd name="connsiteX141" fmla="*/ 9692588 w 11770355"/>
              <a:gd name="connsiteY141" fmla="*/ 3322492 h 5001372"/>
              <a:gd name="connsiteX142" fmla="*/ 9514581 w 11770355"/>
              <a:gd name="connsiteY142" fmla="*/ 3349868 h 5001372"/>
              <a:gd name="connsiteX143" fmla="*/ 9436056 w 11770355"/>
              <a:gd name="connsiteY143" fmla="*/ 3398861 h 5001372"/>
              <a:gd name="connsiteX144" fmla="*/ 9324309 w 11770355"/>
              <a:gd name="connsiteY144" fmla="*/ 3453786 h 5001372"/>
              <a:gd name="connsiteX145" fmla="*/ 9163783 w 11770355"/>
              <a:gd name="connsiteY145" fmla="*/ 3467268 h 5001372"/>
              <a:gd name="connsiteX146" fmla="*/ 9266193 w 11770355"/>
              <a:gd name="connsiteY146" fmla="*/ 3499310 h 5001372"/>
              <a:gd name="connsiteX147" fmla="*/ 9601063 w 11770355"/>
              <a:gd name="connsiteY147" fmla="*/ 3477472 h 5001372"/>
              <a:gd name="connsiteX148" fmla="*/ 10057929 w 11770355"/>
              <a:gd name="connsiteY148" fmla="*/ 3437202 h 5001372"/>
              <a:gd name="connsiteX149" fmla="*/ 10599452 w 11770355"/>
              <a:gd name="connsiteY149" fmla="*/ 3341723 h 5001372"/>
              <a:gd name="connsiteX150" fmla="*/ 10725201 w 11770355"/>
              <a:gd name="connsiteY150" fmla="*/ 3316616 h 5001372"/>
              <a:gd name="connsiteX151" fmla="*/ 10838594 w 11770355"/>
              <a:gd name="connsiteY151" fmla="*/ 3291595 h 5001372"/>
              <a:gd name="connsiteX152" fmla="*/ 10946862 w 11770355"/>
              <a:gd name="connsiteY152" fmla="*/ 3280382 h 5001372"/>
              <a:gd name="connsiteX153" fmla="*/ 11047533 w 11770355"/>
              <a:gd name="connsiteY153" fmla="*/ 3270173 h 5001372"/>
              <a:gd name="connsiteX154" fmla="*/ 11367399 w 11770355"/>
              <a:gd name="connsiteY154" fmla="*/ 3146820 h 5001372"/>
              <a:gd name="connsiteX155" fmla="*/ 11451323 w 11770355"/>
              <a:gd name="connsiteY155" fmla="*/ 3121058 h 5001372"/>
              <a:gd name="connsiteX156" fmla="*/ 11449035 w 11770355"/>
              <a:gd name="connsiteY156" fmla="*/ 3132946 h 5001372"/>
              <a:gd name="connsiteX157" fmla="*/ 11409129 w 11770355"/>
              <a:gd name="connsiteY157" fmla="*/ 3199235 h 5001372"/>
              <a:gd name="connsiteX158" fmla="*/ 11344333 w 11770355"/>
              <a:gd name="connsiteY158" fmla="*/ 3241007 h 5001372"/>
              <a:gd name="connsiteX159" fmla="*/ 10825138 w 11770355"/>
              <a:gd name="connsiteY159" fmla="*/ 3399961 h 5001372"/>
              <a:gd name="connsiteX160" fmla="*/ 10333582 w 11770355"/>
              <a:gd name="connsiteY160" fmla="*/ 3505059 h 5001372"/>
              <a:gd name="connsiteX161" fmla="*/ 9431382 w 11770355"/>
              <a:gd name="connsiteY161" fmla="*/ 3602614 h 5001372"/>
              <a:gd name="connsiteX162" fmla="*/ 9108867 w 11770355"/>
              <a:gd name="connsiteY162" fmla="*/ 3624364 h 5001372"/>
              <a:gd name="connsiteX163" fmla="*/ 9055418 w 11770355"/>
              <a:gd name="connsiteY163" fmla="*/ 3658457 h 5001372"/>
              <a:gd name="connsiteX164" fmla="*/ 9411610 w 11770355"/>
              <a:gd name="connsiteY164" fmla="*/ 3692504 h 5001372"/>
              <a:gd name="connsiteX165" fmla="*/ 9763959 w 11770355"/>
              <a:gd name="connsiteY165" fmla="*/ 3720880 h 5001372"/>
              <a:gd name="connsiteX166" fmla="*/ 9694220 w 11770355"/>
              <a:gd name="connsiteY166" fmla="*/ 3737043 h 5001372"/>
              <a:gd name="connsiteX167" fmla="*/ 9584855 w 11770355"/>
              <a:gd name="connsiteY167" fmla="*/ 3728319 h 5001372"/>
              <a:gd name="connsiteX168" fmla="*/ 9509351 w 11770355"/>
              <a:gd name="connsiteY168" fmla="*/ 3735976 h 5001372"/>
              <a:gd name="connsiteX169" fmla="*/ 9421492 w 11770355"/>
              <a:gd name="connsiteY169" fmla="*/ 3743720 h 5001372"/>
              <a:gd name="connsiteX170" fmla="*/ 9336837 w 11770355"/>
              <a:gd name="connsiteY170" fmla="*/ 3734821 h 5001372"/>
              <a:gd name="connsiteX171" fmla="*/ 8787720 w 11770355"/>
              <a:gd name="connsiteY171" fmla="*/ 3767196 h 5001372"/>
              <a:gd name="connsiteX172" fmla="*/ 8432167 w 11770355"/>
              <a:gd name="connsiteY172" fmla="*/ 3755464 h 5001372"/>
              <a:gd name="connsiteX173" fmla="*/ 8360599 w 11770355"/>
              <a:gd name="connsiteY173" fmla="*/ 3781138 h 5001372"/>
              <a:gd name="connsiteX174" fmla="*/ 8453947 w 11770355"/>
              <a:gd name="connsiteY174" fmla="*/ 3808970 h 5001372"/>
              <a:gd name="connsiteX175" fmla="*/ 8596992 w 11770355"/>
              <a:gd name="connsiteY175" fmla="*/ 3809384 h 5001372"/>
              <a:gd name="connsiteX176" fmla="*/ 8650072 w 11770355"/>
              <a:gd name="connsiteY176" fmla="*/ 3854121 h 5001372"/>
              <a:gd name="connsiteX177" fmla="*/ 8386313 w 11770355"/>
              <a:gd name="connsiteY177" fmla="*/ 3852662 h 5001372"/>
              <a:gd name="connsiteX178" fmla="*/ 8120815 w 11770355"/>
              <a:gd name="connsiteY178" fmla="*/ 3873059 h 5001372"/>
              <a:gd name="connsiteX179" fmla="*/ 8311356 w 11770355"/>
              <a:gd name="connsiteY179" fmla="*/ 3934395 h 5001372"/>
              <a:gd name="connsiteX180" fmla="*/ 8129964 w 11770355"/>
              <a:gd name="connsiteY180" fmla="*/ 3953723 h 5001372"/>
              <a:gd name="connsiteX181" fmla="*/ 8113854 w 11770355"/>
              <a:gd name="connsiteY181" fmla="*/ 4024592 h 5001372"/>
              <a:gd name="connsiteX182" fmla="*/ 8204732 w 11770355"/>
              <a:gd name="connsiteY182" fmla="*/ 4039621 h 5001372"/>
              <a:gd name="connsiteX183" fmla="*/ 8542712 w 11770355"/>
              <a:gd name="connsiteY183" fmla="*/ 4052902 h 5001372"/>
              <a:gd name="connsiteX184" fmla="*/ 8624348 w 11770355"/>
              <a:gd name="connsiteY184" fmla="*/ 4039028 h 5001372"/>
              <a:gd name="connsiteX185" fmla="*/ 8730237 w 11770355"/>
              <a:gd name="connsiteY185" fmla="*/ 4027357 h 5001372"/>
              <a:gd name="connsiteX186" fmla="*/ 9065655 w 11770355"/>
              <a:gd name="connsiteY186" fmla="*/ 4015488 h 5001372"/>
              <a:gd name="connsiteX187" fmla="*/ 9116997 w 11770355"/>
              <a:gd name="connsiteY187" fmla="*/ 4017974 h 5001372"/>
              <a:gd name="connsiteX188" fmla="*/ 9132005 w 11770355"/>
              <a:gd name="connsiteY188" fmla="*/ 4055383 h 5001372"/>
              <a:gd name="connsiteX189" fmla="*/ 8657110 w 11770355"/>
              <a:gd name="connsiteY189" fmla="*/ 4099580 h 5001372"/>
              <a:gd name="connsiteX190" fmla="*/ 8912906 w 11770355"/>
              <a:gd name="connsiteY190" fmla="*/ 4116766 h 5001372"/>
              <a:gd name="connsiteX191" fmla="*/ 8794387 w 11770355"/>
              <a:gd name="connsiteY191" fmla="*/ 4155594 h 5001372"/>
              <a:gd name="connsiteX192" fmla="*/ 8510128 w 11770355"/>
              <a:gd name="connsiteY192" fmla="*/ 4145257 h 5001372"/>
              <a:gd name="connsiteX193" fmla="*/ 8415680 w 11770355"/>
              <a:gd name="connsiteY193" fmla="*/ 4161596 h 5001372"/>
              <a:gd name="connsiteX194" fmla="*/ 8191366 w 11770355"/>
              <a:gd name="connsiteY194" fmla="*/ 4160332 h 5001372"/>
              <a:gd name="connsiteX195" fmla="*/ 8017112 w 11770355"/>
              <a:gd name="connsiteY195" fmla="*/ 4181034 h 5001372"/>
              <a:gd name="connsiteX196" fmla="*/ 7964579 w 11770355"/>
              <a:gd name="connsiteY196" fmla="*/ 4210373 h 5001372"/>
              <a:gd name="connsiteX197" fmla="*/ 7873701 w 11770355"/>
              <a:gd name="connsiteY197" fmla="*/ 4195345 h 5001372"/>
              <a:gd name="connsiteX198" fmla="*/ 7841301 w 11770355"/>
              <a:gd name="connsiteY198" fmla="*/ 4248285 h 5001372"/>
              <a:gd name="connsiteX199" fmla="*/ 7771014 w 11770355"/>
              <a:gd name="connsiteY199" fmla="*/ 4254480 h 5001372"/>
              <a:gd name="connsiteX200" fmla="*/ 7727268 w 11770355"/>
              <a:gd name="connsiteY200" fmla="*/ 4250990 h 5001372"/>
              <a:gd name="connsiteX201" fmla="*/ 7666957 w 11770355"/>
              <a:gd name="connsiteY201" fmla="*/ 4256640 h 5001372"/>
              <a:gd name="connsiteX202" fmla="*/ 7645083 w 11770355"/>
              <a:gd name="connsiteY202" fmla="*/ 4254896 h 5001372"/>
              <a:gd name="connsiteX203" fmla="*/ 7581020 w 11770355"/>
              <a:gd name="connsiteY203" fmla="*/ 4267220 h 5001372"/>
              <a:gd name="connsiteX204" fmla="*/ 7459666 w 11770355"/>
              <a:gd name="connsiteY204" fmla="*/ 4243860 h 5001372"/>
              <a:gd name="connsiteX205" fmla="*/ 7496458 w 11770355"/>
              <a:gd name="connsiteY205" fmla="*/ 4206560 h 5001372"/>
              <a:gd name="connsiteX206" fmla="*/ 7361010 w 11770355"/>
              <a:gd name="connsiteY206" fmla="*/ 4205143 h 5001372"/>
              <a:gd name="connsiteX207" fmla="*/ 7424247 w 11770355"/>
              <a:gd name="connsiteY207" fmla="*/ 4274027 h 5001372"/>
              <a:gd name="connsiteX208" fmla="*/ 7392307 w 11770355"/>
              <a:gd name="connsiteY208" fmla="*/ 4260482 h 5001372"/>
              <a:gd name="connsiteX209" fmla="*/ 7287883 w 11770355"/>
              <a:gd name="connsiteY209" fmla="*/ 4277366 h 5001372"/>
              <a:gd name="connsiteX210" fmla="*/ 7263721 w 11770355"/>
              <a:gd name="connsiteY210" fmla="*/ 4287509 h 5001372"/>
              <a:gd name="connsiteX211" fmla="*/ 7198742 w 11770355"/>
              <a:gd name="connsiteY211" fmla="*/ 4304589 h 5001372"/>
              <a:gd name="connsiteX212" fmla="*/ 7066680 w 11770355"/>
              <a:gd name="connsiteY212" fmla="*/ 4311221 h 5001372"/>
              <a:gd name="connsiteX213" fmla="*/ 6969212 w 11770355"/>
              <a:gd name="connsiteY213" fmla="*/ 4304787 h 5001372"/>
              <a:gd name="connsiteX214" fmla="*/ 6794318 w 11770355"/>
              <a:gd name="connsiteY214" fmla="*/ 4303175 h 5001372"/>
              <a:gd name="connsiteX215" fmla="*/ 6720736 w 11770355"/>
              <a:gd name="connsiteY215" fmla="*/ 4313667 h 5001372"/>
              <a:gd name="connsiteX216" fmla="*/ 6654385 w 11770355"/>
              <a:gd name="connsiteY216" fmla="*/ 4273772 h 5001372"/>
              <a:gd name="connsiteX217" fmla="*/ 6621713 w 11770355"/>
              <a:gd name="connsiteY217" fmla="*/ 4289674 h 5001372"/>
              <a:gd name="connsiteX218" fmla="*/ 6553439 w 11770355"/>
              <a:gd name="connsiteY218" fmla="*/ 4311051 h 5001372"/>
              <a:gd name="connsiteX219" fmla="*/ 6493309 w 11770355"/>
              <a:gd name="connsiteY219" fmla="*/ 4341393 h 5001372"/>
              <a:gd name="connsiteX220" fmla="*/ 6358868 w 11770355"/>
              <a:gd name="connsiteY220" fmla="*/ 4347567 h 5001372"/>
              <a:gd name="connsiteX221" fmla="*/ 6278056 w 11770355"/>
              <a:gd name="connsiteY221" fmla="*/ 4344340 h 5001372"/>
              <a:gd name="connsiteX222" fmla="*/ 6216738 w 11770355"/>
              <a:gd name="connsiteY222" fmla="*/ 4342399 h 5001372"/>
              <a:gd name="connsiteX223" fmla="*/ 6038183 w 11770355"/>
              <a:gd name="connsiteY223" fmla="*/ 4359807 h 5001372"/>
              <a:gd name="connsiteX224" fmla="*/ 5995992 w 11770355"/>
              <a:gd name="connsiteY224" fmla="*/ 4373877 h 5001372"/>
              <a:gd name="connsiteX225" fmla="*/ 5926163 w 11770355"/>
              <a:gd name="connsiteY225" fmla="*/ 4377694 h 5001372"/>
              <a:gd name="connsiteX226" fmla="*/ 5800690 w 11770355"/>
              <a:gd name="connsiteY226" fmla="*/ 4375732 h 5001372"/>
              <a:gd name="connsiteX227" fmla="*/ 5780920 w 11770355"/>
              <a:gd name="connsiteY227" fmla="*/ 4401515 h 5001372"/>
              <a:gd name="connsiteX228" fmla="*/ 5701025 w 11770355"/>
              <a:gd name="connsiteY228" fmla="*/ 4393532 h 5001372"/>
              <a:gd name="connsiteX229" fmla="*/ 5544527 w 11770355"/>
              <a:gd name="connsiteY229" fmla="*/ 4373270 h 5001372"/>
              <a:gd name="connsiteX230" fmla="*/ 5458224 w 11770355"/>
              <a:gd name="connsiteY230" fmla="*/ 4398573 h 5001372"/>
              <a:gd name="connsiteX231" fmla="*/ 5373660 w 11770355"/>
              <a:gd name="connsiteY231" fmla="*/ 4402020 h 5001372"/>
              <a:gd name="connsiteX232" fmla="*/ 5199682 w 11770355"/>
              <a:gd name="connsiteY232" fmla="*/ 4395652 h 5001372"/>
              <a:gd name="connsiteX233" fmla="*/ 5129304 w 11770355"/>
              <a:gd name="connsiteY233" fmla="*/ 4389502 h 5001372"/>
              <a:gd name="connsiteX234" fmla="*/ 5062220 w 11770355"/>
              <a:gd name="connsiteY234" fmla="*/ 4379054 h 5001372"/>
              <a:gd name="connsiteX235" fmla="*/ 4875063 w 11770355"/>
              <a:gd name="connsiteY235" fmla="*/ 4389875 h 5001372"/>
              <a:gd name="connsiteX236" fmla="*/ 4837082 w 11770355"/>
              <a:gd name="connsiteY236" fmla="*/ 4394892 h 5001372"/>
              <a:gd name="connsiteX237" fmla="*/ 4746295 w 11770355"/>
              <a:gd name="connsiteY237" fmla="*/ 4392210 h 5001372"/>
              <a:gd name="connsiteX238" fmla="*/ 4722957 w 11770355"/>
              <a:gd name="connsiteY238" fmla="*/ 4385252 h 5001372"/>
              <a:gd name="connsiteX239" fmla="*/ 4539644 w 11770355"/>
              <a:gd name="connsiteY239" fmla="*/ 4401744 h 5001372"/>
              <a:gd name="connsiteX240" fmla="*/ 4385617 w 11770355"/>
              <a:gd name="connsiteY240" fmla="*/ 4394285 h 5001372"/>
              <a:gd name="connsiteX241" fmla="*/ 4344799 w 11770355"/>
              <a:gd name="connsiteY241" fmla="*/ 4401222 h 5001372"/>
              <a:gd name="connsiteX242" fmla="*/ 4231864 w 11770355"/>
              <a:gd name="connsiteY242" fmla="*/ 4423865 h 5001372"/>
              <a:gd name="connsiteX243" fmla="*/ 4163316 w 11770355"/>
              <a:gd name="connsiteY243" fmla="*/ 4408203 h 5001372"/>
              <a:gd name="connsiteX244" fmla="*/ 4037019 w 11770355"/>
              <a:gd name="connsiteY244" fmla="*/ 4423343 h 5001372"/>
              <a:gd name="connsiteX245" fmla="*/ 3931497 w 11770355"/>
              <a:gd name="connsiteY245" fmla="*/ 4420290 h 5001372"/>
              <a:gd name="connsiteX246" fmla="*/ 3552972 w 11770355"/>
              <a:gd name="connsiteY246" fmla="*/ 4450984 h 5001372"/>
              <a:gd name="connsiteX247" fmla="*/ 3516364 w 11770355"/>
              <a:gd name="connsiteY247" fmla="*/ 4448868 h 5001372"/>
              <a:gd name="connsiteX248" fmla="*/ 3322617 w 11770355"/>
              <a:gd name="connsiteY248" fmla="*/ 4468283 h 5001372"/>
              <a:gd name="connsiteX249" fmla="*/ 3305046 w 11770355"/>
              <a:gd name="connsiteY249" fmla="*/ 4469832 h 5001372"/>
              <a:gd name="connsiteX250" fmla="*/ 3219109 w 11770355"/>
              <a:gd name="connsiteY250" fmla="*/ 4480412 h 5001372"/>
              <a:gd name="connsiteX251" fmla="*/ 3189182 w 11770355"/>
              <a:gd name="connsiteY251" fmla="*/ 4482048 h 5001372"/>
              <a:gd name="connsiteX252" fmla="*/ 3020694 w 11770355"/>
              <a:gd name="connsiteY252" fmla="*/ 4511257 h 5001372"/>
              <a:gd name="connsiteX253" fmla="*/ 2839301 w 11770355"/>
              <a:gd name="connsiteY253" fmla="*/ 4530584 h 5001372"/>
              <a:gd name="connsiteX254" fmla="*/ 2586068 w 11770355"/>
              <a:gd name="connsiteY254" fmla="*/ 4538549 h 5001372"/>
              <a:gd name="connsiteX255" fmla="*/ 2542597 w 11770355"/>
              <a:gd name="connsiteY255" fmla="*/ 4507989 h 5001372"/>
              <a:gd name="connsiteX256" fmla="*/ 2572981 w 11770355"/>
              <a:gd name="connsiteY256" fmla="*/ 4503975 h 5001372"/>
              <a:gd name="connsiteX257" fmla="*/ 2672646 w 11770355"/>
              <a:gd name="connsiteY257" fmla="*/ 4486175 h 5001372"/>
              <a:gd name="connsiteX258" fmla="*/ 2722433 w 11770355"/>
              <a:gd name="connsiteY258" fmla="*/ 4471102 h 5001372"/>
              <a:gd name="connsiteX259" fmla="*/ 2891928 w 11770355"/>
              <a:gd name="connsiteY259" fmla="*/ 4449484 h 5001372"/>
              <a:gd name="connsiteX260" fmla="*/ 2909957 w 11770355"/>
              <a:gd name="connsiteY260" fmla="*/ 4445558 h 5001372"/>
              <a:gd name="connsiteX261" fmla="*/ 3038909 w 11770355"/>
              <a:gd name="connsiteY261" fmla="*/ 4403807 h 5001372"/>
              <a:gd name="connsiteX262" fmla="*/ 3047764 w 11770355"/>
              <a:gd name="connsiteY262" fmla="*/ 4396265 h 5001372"/>
              <a:gd name="connsiteX263" fmla="*/ 3055545 w 11770355"/>
              <a:gd name="connsiteY263" fmla="*/ 4387206 h 5001372"/>
              <a:gd name="connsiteX264" fmla="*/ 3056848 w 11770355"/>
              <a:gd name="connsiteY264" fmla="*/ 4387535 h 5001372"/>
              <a:gd name="connsiteX265" fmla="*/ 3059044 w 11770355"/>
              <a:gd name="connsiteY265" fmla="*/ 4386063 h 5001372"/>
              <a:gd name="connsiteX266" fmla="*/ 3076648 w 11770355"/>
              <a:gd name="connsiteY266" fmla="*/ 4395242 h 5001372"/>
              <a:gd name="connsiteX267" fmla="*/ 3182048 w 11770355"/>
              <a:gd name="connsiteY267" fmla="*/ 4352459 h 5001372"/>
              <a:gd name="connsiteX268" fmla="*/ 3085664 w 11770355"/>
              <a:gd name="connsiteY268" fmla="*/ 4368232 h 5001372"/>
              <a:gd name="connsiteX269" fmla="*/ 3059044 w 11770355"/>
              <a:gd name="connsiteY269" fmla="*/ 4386063 h 5001372"/>
              <a:gd name="connsiteX270" fmla="*/ 3057305 w 11770355"/>
              <a:gd name="connsiteY270" fmla="*/ 4385157 h 5001372"/>
              <a:gd name="connsiteX271" fmla="*/ 3055545 w 11770355"/>
              <a:gd name="connsiteY271" fmla="*/ 4387206 h 5001372"/>
              <a:gd name="connsiteX272" fmla="*/ 3029821 w 11770355"/>
              <a:gd name="connsiteY272" fmla="*/ 4380714 h 5001372"/>
              <a:gd name="connsiteX273" fmla="*/ 2951417 w 11770355"/>
              <a:gd name="connsiteY273" fmla="*/ 4396828 h 5001372"/>
              <a:gd name="connsiteX274" fmla="*/ 2565112 w 11770355"/>
              <a:gd name="connsiteY274" fmla="*/ 4467940 h 5001372"/>
              <a:gd name="connsiteX275" fmla="*/ 2514228 w 11770355"/>
              <a:gd name="connsiteY275" fmla="*/ 4463077 h 5001372"/>
              <a:gd name="connsiteX276" fmla="*/ 2386008 w 11770355"/>
              <a:gd name="connsiteY276" fmla="*/ 4475380 h 5001372"/>
              <a:gd name="connsiteX277" fmla="*/ 2503701 w 11770355"/>
              <a:gd name="connsiteY277" fmla="*/ 4517762 h 5001372"/>
              <a:gd name="connsiteX278" fmla="*/ 2361387 w 11770355"/>
              <a:gd name="connsiteY278" fmla="*/ 4552009 h 5001372"/>
              <a:gd name="connsiteX279" fmla="*/ 2117028 w 11770355"/>
              <a:gd name="connsiteY279" fmla="*/ 4603598 h 5001372"/>
              <a:gd name="connsiteX280" fmla="*/ 1959889 w 11770355"/>
              <a:gd name="connsiteY280" fmla="*/ 4625129 h 5001372"/>
              <a:gd name="connsiteX281" fmla="*/ 2089116 w 11770355"/>
              <a:gd name="connsiteY281" fmla="*/ 4556308 h 5001372"/>
              <a:gd name="connsiteX282" fmla="*/ 2164106 w 11770355"/>
              <a:gd name="connsiteY282" fmla="*/ 4535299 h 5001372"/>
              <a:gd name="connsiteX283" fmla="*/ 2227922 w 11770355"/>
              <a:gd name="connsiteY283" fmla="*/ 4505754 h 5001372"/>
              <a:gd name="connsiteX284" fmla="*/ 2239851 w 11770355"/>
              <a:gd name="connsiteY284" fmla="*/ 4503956 h 5001372"/>
              <a:gd name="connsiteX285" fmla="*/ 2241869 w 11770355"/>
              <a:gd name="connsiteY285" fmla="*/ 4503364 h 5001372"/>
              <a:gd name="connsiteX286" fmla="*/ 2265519 w 11770355"/>
              <a:gd name="connsiteY286" fmla="*/ 4516834 h 5001372"/>
              <a:gd name="connsiteX287" fmla="*/ 2336587 w 11770355"/>
              <a:gd name="connsiteY287" fmla="*/ 4475730 h 5001372"/>
              <a:gd name="connsiteX288" fmla="*/ 2282351 w 11770355"/>
              <a:gd name="connsiteY288" fmla="*/ 4491487 h 5001372"/>
              <a:gd name="connsiteX289" fmla="*/ 2241869 w 11770355"/>
              <a:gd name="connsiteY289" fmla="*/ 4503364 h 5001372"/>
              <a:gd name="connsiteX290" fmla="*/ 2237929 w 11770355"/>
              <a:gd name="connsiteY290" fmla="*/ 4501121 h 5001372"/>
              <a:gd name="connsiteX291" fmla="*/ 2227922 w 11770355"/>
              <a:gd name="connsiteY291" fmla="*/ 4505754 h 5001372"/>
              <a:gd name="connsiteX292" fmla="*/ 2146455 w 11770355"/>
              <a:gd name="connsiteY292" fmla="*/ 4518032 h 5001372"/>
              <a:gd name="connsiteX293" fmla="*/ 2055255 w 11770355"/>
              <a:gd name="connsiteY293" fmla="*/ 4539927 h 5001372"/>
              <a:gd name="connsiteX294" fmla="*/ 1627674 w 11770355"/>
              <a:gd name="connsiteY294" fmla="*/ 4620355 h 5001372"/>
              <a:gd name="connsiteX295" fmla="*/ 1341491 w 11770355"/>
              <a:gd name="connsiteY295" fmla="*/ 4671290 h 5001372"/>
              <a:gd name="connsiteX296" fmla="*/ 972299 w 11770355"/>
              <a:gd name="connsiteY296" fmla="*/ 4743231 h 5001372"/>
              <a:gd name="connsiteX297" fmla="*/ 551032 w 11770355"/>
              <a:gd name="connsiteY297" fmla="*/ 4842134 h 5001372"/>
              <a:gd name="connsiteX298" fmla="*/ 180559 w 11770355"/>
              <a:gd name="connsiteY298" fmla="*/ 4933554 h 5001372"/>
              <a:gd name="connsiteX299" fmla="*/ 88123 w 11770355"/>
              <a:gd name="connsiteY299" fmla="*/ 4965075 h 5001372"/>
              <a:gd name="connsiteX300" fmla="*/ 0 w 11770355"/>
              <a:gd name="connsiteY300" fmla="*/ 5001372 h 5001372"/>
              <a:gd name="connsiteX301" fmla="*/ 0 w 11770355"/>
              <a:gd name="connsiteY301" fmla="*/ 1055642 h 5001372"/>
              <a:gd name="connsiteX302" fmla="*/ 121305 w 11770355"/>
              <a:gd name="connsiteY302" fmla="*/ 1023881 h 5001372"/>
              <a:gd name="connsiteX303" fmla="*/ 174569 w 11770355"/>
              <a:gd name="connsiteY303" fmla="*/ 1029203 h 5001372"/>
              <a:gd name="connsiteX304" fmla="*/ 288235 w 11770355"/>
              <a:gd name="connsiteY304" fmla="*/ 1041220 h 5001372"/>
              <a:gd name="connsiteX305" fmla="*/ 815208 w 11770355"/>
              <a:gd name="connsiteY305" fmla="*/ 905955 h 5001372"/>
              <a:gd name="connsiteX306" fmla="*/ 1225585 w 11770355"/>
              <a:gd name="connsiteY306" fmla="*/ 812353 h 5001372"/>
              <a:gd name="connsiteX307" fmla="*/ 1300173 w 11770355"/>
              <a:gd name="connsiteY307" fmla="*/ 809451 h 5001372"/>
              <a:gd name="connsiteX308" fmla="*/ 1419241 w 11770355"/>
              <a:gd name="connsiteY308" fmla="*/ 780592 h 5001372"/>
              <a:gd name="connsiteX309" fmla="*/ 1465184 w 11770355"/>
              <a:gd name="connsiteY309" fmla="*/ 759847 h 5001372"/>
              <a:gd name="connsiteX310" fmla="*/ 2039199 w 11770355"/>
              <a:gd name="connsiteY310" fmla="*/ 623775 h 5001372"/>
              <a:gd name="connsiteX311" fmla="*/ 2774195 w 11770355"/>
              <a:gd name="connsiteY311" fmla="*/ 471842 h 5001372"/>
              <a:gd name="connsiteX312" fmla="*/ 3067059 w 11770355"/>
              <a:gd name="connsiteY312" fmla="*/ 424659 h 5001372"/>
              <a:gd name="connsiteX313" fmla="*/ 3302906 w 11770355"/>
              <a:gd name="connsiteY313" fmla="*/ 378828 h 5001372"/>
              <a:gd name="connsiteX314" fmla="*/ 3632286 w 11770355"/>
              <a:gd name="connsiteY314" fmla="*/ 321414 h 5001372"/>
              <a:gd name="connsiteX315" fmla="*/ 3959927 w 11770355"/>
              <a:gd name="connsiteY315" fmla="*/ 285857 h 5001372"/>
              <a:gd name="connsiteX316" fmla="*/ 4038908 w 11770355"/>
              <a:gd name="connsiteY316" fmla="*/ 298595 h 5001372"/>
              <a:gd name="connsiteX317" fmla="*/ 4128871 w 11770355"/>
              <a:gd name="connsiteY317" fmla="*/ 318378 h 5001372"/>
              <a:gd name="connsiteX318" fmla="*/ 4186438 w 11770355"/>
              <a:gd name="connsiteY318" fmla="*/ 262886 h 5001372"/>
              <a:gd name="connsiteX319" fmla="*/ 4425304 w 11770355"/>
              <a:gd name="connsiteY319" fmla="*/ 239828 h 5001372"/>
              <a:gd name="connsiteX320" fmla="*/ 4468593 w 11770355"/>
              <a:gd name="connsiteY320" fmla="*/ 245695 h 5001372"/>
              <a:gd name="connsiteX321" fmla="*/ 4605230 w 11770355"/>
              <a:gd name="connsiteY321" fmla="*/ 279395 h 5001372"/>
              <a:gd name="connsiteX322" fmla="*/ 5322926 w 11770355"/>
              <a:gd name="connsiteY322" fmla="*/ 230157 h 5001372"/>
              <a:gd name="connsiteX323" fmla="*/ 5672074 w 11770355"/>
              <a:gd name="connsiteY323" fmla="*/ 211068 h 5001372"/>
              <a:gd name="connsiteX324" fmla="*/ 5728908 w 11770355"/>
              <a:gd name="connsiteY324" fmla="*/ 185023 h 5001372"/>
              <a:gd name="connsiteX325" fmla="*/ 5768811 w 11770355"/>
              <a:gd name="connsiteY325" fmla="*/ 182842 h 5001372"/>
              <a:gd name="connsiteX326" fmla="*/ 5870946 w 11770355"/>
              <a:gd name="connsiteY326" fmla="*/ 177845 h 5001372"/>
              <a:gd name="connsiteX327" fmla="*/ 5964937 w 11770355"/>
              <a:gd name="connsiteY327" fmla="*/ 163884 h 5001372"/>
              <a:gd name="connsiteX328" fmla="*/ 6296879 w 11770355"/>
              <a:gd name="connsiteY328" fmla="*/ 131621 h 5001372"/>
              <a:gd name="connsiteX329" fmla="*/ 6333395 w 11770355"/>
              <a:gd name="connsiteY329" fmla="*/ 121390 h 5001372"/>
              <a:gd name="connsiteX330" fmla="*/ 6279034 w 11770355"/>
              <a:gd name="connsiteY330" fmla="*/ 96131 h 5001372"/>
              <a:gd name="connsiteX331" fmla="*/ 6281780 w 11770355"/>
              <a:gd name="connsiteY331" fmla="*/ 81866 h 5001372"/>
              <a:gd name="connsiteX332" fmla="*/ 6342641 w 11770355"/>
              <a:gd name="connsiteY332" fmla="*/ 86184 h 5001372"/>
              <a:gd name="connsiteX333" fmla="*/ 6359757 w 11770355"/>
              <a:gd name="connsiteY333" fmla="*/ 22905 h 5001372"/>
              <a:gd name="connsiteX334" fmla="*/ 6440386 w 11770355"/>
              <a:gd name="connsiteY334" fmla="*/ 1441 h 500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Lst>
            <a:rect l="l" t="t" r="r" b="b"/>
            <a:pathLst>
              <a:path w="11770355" h="5001372">
                <a:moveTo>
                  <a:pt x="6440386" y="1441"/>
                </a:moveTo>
                <a:cubicBezTo>
                  <a:pt x="6513510" y="-6674"/>
                  <a:pt x="6575010" y="19959"/>
                  <a:pt x="6627174" y="69451"/>
                </a:cubicBezTo>
                <a:cubicBezTo>
                  <a:pt x="6641542" y="84546"/>
                  <a:pt x="6657833" y="102476"/>
                  <a:pt x="6661309" y="122871"/>
                </a:cubicBezTo>
                <a:cubicBezTo>
                  <a:pt x="6669727" y="168874"/>
                  <a:pt x="6700661" y="174828"/>
                  <a:pt x="6737268" y="176944"/>
                </a:cubicBezTo>
                <a:cubicBezTo>
                  <a:pt x="6793827" y="177968"/>
                  <a:pt x="6850844" y="176616"/>
                  <a:pt x="6904566" y="179560"/>
                </a:cubicBezTo>
                <a:cubicBezTo>
                  <a:pt x="6975402" y="183333"/>
                  <a:pt x="7048159" y="189941"/>
                  <a:pt x="7118995" y="193714"/>
                </a:cubicBezTo>
                <a:cubicBezTo>
                  <a:pt x="7199807" y="196942"/>
                  <a:pt x="7281075" y="197792"/>
                  <a:pt x="7364724" y="199100"/>
                </a:cubicBezTo>
                <a:cubicBezTo>
                  <a:pt x="7382296" y="197551"/>
                  <a:pt x="7400326" y="193625"/>
                  <a:pt x="7430710" y="189611"/>
                </a:cubicBezTo>
                <a:cubicBezTo>
                  <a:pt x="7384220" y="136279"/>
                  <a:pt x="7330771" y="170373"/>
                  <a:pt x="7288765" y="145027"/>
                </a:cubicBezTo>
                <a:cubicBezTo>
                  <a:pt x="7312378" y="124916"/>
                  <a:pt x="7336997" y="112395"/>
                  <a:pt x="7368845" y="113594"/>
                </a:cubicBezTo>
                <a:cubicBezTo>
                  <a:pt x="7492945" y="122689"/>
                  <a:pt x="7615124" y="128948"/>
                  <a:pt x="7736844" y="137585"/>
                </a:cubicBezTo>
                <a:cubicBezTo>
                  <a:pt x="7741785" y="163193"/>
                  <a:pt x="7737666" y="184591"/>
                  <a:pt x="7748191" y="194015"/>
                </a:cubicBezTo>
                <a:cubicBezTo>
                  <a:pt x="7762558" y="209109"/>
                  <a:pt x="7786353" y="213689"/>
                  <a:pt x="7805847" y="214976"/>
                </a:cubicBezTo>
                <a:cubicBezTo>
                  <a:pt x="7892881" y="224333"/>
                  <a:pt x="7977994" y="230854"/>
                  <a:pt x="8065487" y="237834"/>
                </a:cubicBezTo>
                <a:cubicBezTo>
                  <a:pt x="8072625" y="239208"/>
                  <a:pt x="8084522" y="241498"/>
                  <a:pt x="8090654" y="235281"/>
                </a:cubicBezTo>
                <a:cubicBezTo>
                  <a:pt x="8129369" y="200817"/>
                  <a:pt x="8172290" y="221408"/>
                  <a:pt x="8213199" y="226817"/>
                </a:cubicBezTo>
                <a:cubicBezTo>
                  <a:pt x="8261246" y="233600"/>
                  <a:pt x="8309752" y="238006"/>
                  <a:pt x="8358714" y="240034"/>
                </a:cubicBezTo>
                <a:cubicBezTo>
                  <a:pt x="8463320" y="247842"/>
                  <a:pt x="8567560" y="270374"/>
                  <a:pt x="8670793" y="285315"/>
                </a:cubicBezTo>
                <a:cubicBezTo>
                  <a:pt x="8812098" y="307584"/>
                  <a:pt x="8937569" y="373654"/>
                  <a:pt x="9076037" y="397843"/>
                </a:cubicBezTo>
                <a:cubicBezTo>
                  <a:pt x="9106970" y="403798"/>
                  <a:pt x="9138910" y="417343"/>
                  <a:pt x="9167190" y="385802"/>
                </a:cubicBezTo>
                <a:cubicBezTo>
                  <a:pt x="9150992" y="380218"/>
                  <a:pt x="9134793" y="374634"/>
                  <a:pt x="9109534" y="364840"/>
                </a:cubicBezTo>
                <a:cubicBezTo>
                  <a:pt x="9122347" y="362375"/>
                  <a:pt x="9128021" y="358536"/>
                  <a:pt x="9132781" y="359452"/>
                </a:cubicBezTo>
                <a:cubicBezTo>
                  <a:pt x="9195653" y="378952"/>
                  <a:pt x="9260906" y="398911"/>
                  <a:pt x="9324237" y="416033"/>
                </a:cubicBezTo>
                <a:cubicBezTo>
                  <a:pt x="9356634" y="427201"/>
                  <a:pt x="9381069" y="454096"/>
                  <a:pt x="9411086" y="464805"/>
                </a:cubicBezTo>
                <a:cubicBezTo>
                  <a:pt x="9509286" y="505900"/>
                  <a:pt x="9609863" y="547452"/>
                  <a:pt x="9712731" y="577117"/>
                </a:cubicBezTo>
                <a:cubicBezTo>
                  <a:pt x="9897963" y="627568"/>
                  <a:pt x="10087407" y="668967"/>
                  <a:pt x="10273098" y="717041"/>
                </a:cubicBezTo>
                <a:cubicBezTo>
                  <a:pt x="10317851" y="728121"/>
                  <a:pt x="10358851" y="745876"/>
                  <a:pt x="10400857" y="771223"/>
                </a:cubicBezTo>
                <a:cubicBezTo>
                  <a:pt x="10450002" y="797943"/>
                  <a:pt x="10511411" y="812230"/>
                  <a:pt x="10567697" y="776216"/>
                </a:cubicBezTo>
                <a:cubicBezTo>
                  <a:pt x="10575751" y="772835"/>
                  <a:pt x="10586641" y="767535"/>
                  <a:pt x="10596617" y="766989"/>
                </a:cubicBezTo>
                <a:cubicBezTo>
                  <a:pt x="10674591" y="772136"/>
                  <a:pt x="10752566" y="777283"/>
                  <a:pt x="10830540" y="782431"/>
                </a:cubicBezTo>
                <a:cubicBezTo>
                  <a:pt x="10838136" y="781427"/>
                  <a:pt x="10845732" y="780424"/>
                  <a:pt x="10850034" y="783718"/>
                </a:cubicBezTo>
                <a:cubicBezTo>
                  <a:pt x="10906957" y="834126"/>
                  <a:pt x="10977154" y="815585"/>
                  <a:pt x="11041308" y="815606"/>
                </a:cubicBezTo>
                <a:cubicBezTo>
                  <a:pt x="11245212" y="820337"/>
                  <a:pt x="11440150" y="769098"/>
                  <a:pt x="11633168" y="715023"/>
                </a:cubicBezTo>
                <a:cubicBezTo>
                  <a:pt x="11659251" y="707715"/>
                  <a:pt x="11682955" y="699950"/>
                  <a:pt x="11708580" y="695020"/>
                </a:cubicBezTo>
                <a:cubicBezTo>
                  <a:pt x="11728530" y="693929"/>
                  <a:pt x="11748024" y="695215"/>
                  <a:pt x="11770355" y="694583"/>
                </a:cubicBezTo>
                <a:cubicBezTo>
                  <a:pt x="11770171" y="733998"/>
                  <a:pt x="11746925" y="739386"/>
                  <a:pt x="11723680" y="744775"/>
                </a:cubicBezTo>
                <a:cubicBezTo>
                  <a:pt x="11698054" y="749704"/>
                  <a:pt x="11669132" y="758931"/>
                  <a:pt x="11642043" y="758648"/>
                </a:cubicBezTo>
                <a:cubicBezTo>
                  <a:pt x="11577431" y="761005"/>
                  <a:pt x="11547776" y="799678"/>
                  <a:pt x="11527732" y="852531"/>
                </a:cubicBezTo>
                <a:cubicBezTo>
                  <a:pt x="11574221" y="905863"/>
                  <a:pt x="11617602" y="924076"/>
                  <a:pt x="11726051" y="937555"/>
                </a:cubicBezTo>
                <a:cubicBezTo>
                  <a:pt x="11732914" y="965999"/>
                  <a:pt x="11737397" y="993985"/>
                  <a:pt x="11741424" y="1024348"/>
                </a:cubicBezTo>
                <a:cubicBezTo>
                  <a:pt x="11695023" y="1047470"/>
                  <a:pt x="11639102" y="1068760"/>
                  <a:pt x="11586570" y="1098098"/>
                </a:cubicBezTo>
                <a:cubicBezTo>
                  <a:pt x="11559113" y="1112538"/>
                  <a:pt x="11531199" y="1129356"/>
                  <a:pt x="11509508" y="1152304"/>
                </a:cubicBezTo>
                <a:cubicBezTo>
                  <a:pt x="11463291" y="1200118"/>
                  <a:pt x="11414601" y="1235128"/>
                  <a:pt x="11343855" y="1243701"/>
                </a:cubicBezTo>
                <a:cubicBezTo>
                  <a:pt x="11265514" y="1253277"/>
                  <a:pt x="11187264" y="1275199"/>
                  <a:pt x="11108923" y="1284776"/>
                </a:cubicBezTo>
                <a:cubicBezTo>
                  <a:pt x="10918014" y="1302272"/>
                  <a:pt x="10726555" y="1309799"/>
                  <a:pt x="10533449" y="1287420"/>
                </a:cubicBezTo>
                <a:cubicBezTo>
                  <a:pt x="10502059" y="1283843"/>
                  <a:pt x="10469753" y="1285022"/>
                  <a:pt x="10437446" y="1286200"/>
                </a:cubicBezTo>
                <a:cubicBezTo>
                  <a:pt x="10335768" y="1288818"/>
                  <a:pt x="10233633" y="1293814"/>
                  <a:pt x="10131955" y="1296432"/>
                </a:cubicBezTo>
                <a:cubicBezTo>
                  <a:pt x="10020758" y="1297219"/>
                  <a:pt x="9907183" y="1297547"/>
                  <a:pt x="9797359" y="1291200"/>
                </a:cubicBezTo>
                <a:cubicBezTo>
                  <a:pt x="9716549" y="1287973"/>
                  <a:pt x="9638025" y="1272857"/>
                  <a:pt x="9558129" y="1264874"/>
                </a:cubicBezTo>
                <a:cubicBezTo>
                  <a:pt x="9478233" y="1256892"/>
                  <a:pt x="9400259" y="1251744"/>
                  <a:pt x="9319447" y="1248517"/>
                </a:cubicBezTo>
                <a:cubicBezTo>
                  <a:pt x="9297574" y="1246772"/>
                  <a:pt x="9272406" y="1249324"/>
                  <a:pt x="9267920" y="1285446"/>
                </a:cubicBezTo>
                <a:cubicBezTo>
                  <a:pt x="9284577" y="1288653"/>
                  <a:pt x="9301691" y="1289481"/>
                  <a:pt x="9315053" y="1296985"/>
                </a:cubicBezTo>
                <a:cubicBezTo>
                  <a:pt x="9328872" y="1302111"/>
                  <a:pt x="9347998" y="1318121"/>
                  <a:pt x="9348548" y="1328089"/>
                </a:cubicBezTo>
                <a:cubicBezTo>
                  <a:pt x="9351200" y="1365586"/>
                  <a:pt x="9373074" y="1367330"/>
                  <a:pt x="9402543" y="1368072"/>
                </a:cubicBezTo>
                <a:cubicBezTo>
                  <a:pt x="9495709" y="1371212"/>
                  <a:pt x="9590797" y="1377188"/>
                  <a:pt x="9686801" y="1378409"/>
                </a:cubicBezTo>
                <a:cubicBezTo>
                  <a:pt x="9968681" y="1388287"/>
                  <a:pt x="10251932" y="1391033"/>
                  <a:pt x="10534545" y="1371465"/>
                </a:cubicBezTo>
                <a:cubicBezTo>
                  <a:pt x="10639518" y="1364549"/>
                  <a:pt x="10744033" y="1360011"/>
                  <a:pt x="10849465" y="1350718"/>
                </a:cubicBezTo>
                <a:cubicBezTo>
                  <a:pt x="10904560" y="1346530"/>
                  <a:pt x="10959105" y="1332373"/>
                  <a:pt x="11014658" y="1325807"/>
                </a:cubicBezTo>
                <a:cubicBezTo>
                  <a:pt x="11040284" y="1320877"/>
                  <a:pt x="11064992" y="1320702"/>
                  <a:pt x="11090160" y="1318150"/>
                </a:cubicBezTo>
                <a:cubicBezTo>
                  <a:pt x="11094006" y="1323821"/>
                  <a:pt x="11097849" y="1329492"/>
                  <a:pt x="11101234" y="1337541"/>
                </a:cubicBezTo>
                <a:cubicBezTo>
                  <a:pt x="11080825" y="1341010"/>
                  <a:pt x="11063253" y="1342559"/>
                  <a:pt x="11045224" y="1346485"/>
                </a:cubicBezTo>
                <a:cubicBezTo>
                  <a:pt x="11046689" y="1351698"/>
                  <a:pt x="11050075" y="1359747"/>
                  <a:pt x="11051537" y="1364960"/>
                </a:cubicBezTo>
                <a:cubicBezTo>
                  <a:pt x="11066273" y="1365331"/>
                  <a:pt x="11081007" y="1365701"/>
                  <a:pt x="11100501" y="1366988"/>
                </a:cubicBezTo>
                <a:cubicBezTo>
                  <a:pt x="11069751" y="1385726"/>
                  <a:pt x="11042294" y="1400166"/>
                  <a:pt x="11003032" y="1424662"/>
                </a:cubicBezTo>
                <a:cubicBezTo>
                  <a:pt x="11049615" y="1426232"/>
                  <a:pt x="11083842" y="1427890"/>
                  <a:pt x="11134726" y="1432753"/>
                </a:cubicBezTo>
                <a:cubicBezTo>
                  <a:pt x="11110565" y="1442897"/>
                  <a:pt x="11101596" y="1451033"/>
                  <a:pt x="11089241" y="1451120"/>
                </a:cubicBezTo>
                <a:cubicBezTo>
                  <a:pt x="10992871" y="1464623"/>
                  <a:pt x="10900892" y="1493766"/>
                  <a:pt x="10809922" y="1530500"/>
                </a:cubicBezTo>
                <a:cubicBezTo>
                  <a:pt x="10801868" y="1533881"/>
                  <a:pt x="10788597" y="1538723"/>
                  <a:pt x="10779078" y="1536891"/>
                </a:cubicBezTo>
                <a:cubicBezTo>
                  <a:pt x="10728652" y="1529649"/>
                  <a:pt x="10687010" y="1553687"/>
                  <a:pt x="10648754" y="1585774"/>
                </a:cubicBezTo>
                <a:cubicBezTo>
                  <a:pt x="10685085" y="1614959"/>
                  <a:pt x="10726453" y="1617991"/>
                  <a:pt x="10772029" y="1611970"/>
                </a:cubicBezTo>
                <a:cubicBezTo>
                  <a:pt x="10903086" y="1597747"/>
                  <a:pt x="11034141" y="1583524"/>
                  <a:pt x="11165198" y="1569301"/>
                </a:cubicBezTo>
                <a:cubicBezTo>
                  <a:pt x="11180390" y="1567294"/>
                  <a:pt x="11197504" y="1568123"/>
                  <a:pt x="11217455" y="1567032"/>
                </a:cubicBezTo>
                <a:cubicBezTo>
                  <a:pt x="11035146" y="1655223"/>
                  <a:pt x="10844327" y="1685064"/>
                  <a:pt x="10652135" y="1722038"/>
                </a:cubicBezTo>
                <a:cubicBezTo>
                  <a:pt x="10646093" y="1740601"/>
                  <a:pt x="10638589" y="1753951"/>
                  <a:pt x="10629253" y="1776811"/>
                </a:cubicBezTo>
                <a:cubicBezTo>
                  <a:pt x="10821535" y="1752182"/>
                  <a:pt x="11002106" y="1685848"/>
                  <a:pt x="11195029" y="1683534"/>
                </a:cubicBezTo>
                <a:cubicBezTo>
                  <a:pt x="11065986" y="1712939"/>
                  <a:pt x="10939322" y="1742802"/>
                  <a:pt x="10808814" y="1766993"/>
                </a:cubicBezTo>
                <a:cubicBezTo>
                  <a:pt x="10677391" y="1795940"/>
                  <a:pt x="10544046" y="1822051"/>
                  <a:pt x="10409695" y="1840571"/>
                </a:cubicBezTo>
                <a:cubicBezTo>
                  <a:pt x="10277724" y="1859549"/>
                  <a:pt x="10144746" y="1870936"/>
                  <a:pt x="10008473" y="1886621"/>
                </a:cubicBezTo>
                <a:cubicBezTo>
                  <a:pt x="10018355" y="1937837"/>
                  <a:pt x="10053408" y="1922394"/>
                  <a:pt x="10078118" y="1922219"/>
                </a:cubicBezTo>
                <a:cubicBezTo>
                  <a:pt x="10107587" y="1922960"/>
                  <a:pt x="10135135" y="1920866"/>
                  <a:pt x="10172658" y="1918227"/>
                </a:cubicBezTo>
                <a:cubicBezTo>
                  <a:pt x="10136690" y="1938425"/>
                  <a:pt x="10111613" y="1953324"/>
                  <a:pt x="10080862" y="1972061"/>
                </a:cubicBezTo>
                <a:cubicBezTo>
                  <a:pt x="10111520" y="2005085"/>
                  <a:pt x="10146663" y="2001987"/>
                  <a:pt x="10176132" y="2002729"/>
                </a:cubicBezTo>
                <a:cubicBezTo>
                  <a:pt x="10288792" y="2007156"/>
                  <a:pt x="10398616" y="2013503"/>
                  <a:pt x="10510727" y="2007961"/>
                </a:cubicBezTo>
                <a:cubicBezTo>
                  <a:pt x="10580098" y="2006521"/>
                  <a:pt x="10647458" y="1989899"/>
                  <a:pt x="10714358" y="1975655"/>
                </a:cubicBezTo>
                <a:cubicBezTo>
                  <a:pt x="10789313" y="1958029"/>
                  <a:pt x="10863263" y="1932814"/>
                  <a:pt x="10938676" y="1912810"/>
                </a:cubicBezTo>
                <a:cubicBezTo>
                  <a:pt x="10975192" y="1902580"/>
                  <a:pt x="11015094" y="1900398"/>
                  <a:pt x="11058841" y="1903888"/>
                </a:cubicBezTo>
                <a:cubicBezTo>
                  <a:pt x="11033762" y="1918786"/>
                  <a:pt x="11008686" y="1933684"/>
                  <a:pt x="10984067" y="1946205"/>
                </a:cubicBezTo>
                <a:cubicBezTo>
                  <a:pt x="10951395" y="1962107"/>
                  <a:pt x="10921558" y="1976089"/>
                  <a:pt x="10887422" y="1986778"/>
                </a:cubicBezTo>
                <a:cubicBezTo>
                  <a:pt x="10858958" y="1993627"/>
                  <a:pt x="10826653" y="1994805"/>
                  <a:pt x="10797731" y="2004032"/>
                </a:cubicBezTo>
                <a:cubicBezTo>
                  <a:pt x="10856851" y="2030207"/>
                  <a:pt x="10913045" y="2045956"/>
                  <a:pt x="10968782" y="1999974"/>
                </a:cubicBezTo>
                <a:cubicBezTo>
                  <a:pt x="11000906" y="1974103"/>
                  <a:pt x="11042182" y="1964789"/>
                  <a:pt x="11090320" y="1983919"/>
                </a:cubicBezTo>
                <a:cubicBezTo>
                  <a:pt x="11039800" y="2028439"/>
                  <a:pt x="10992573" y="2068662"/>
                  <a:pt x="10945348" y="2108885"/>
                </a:cubicBezTo>
                <a:cubicBezTo>
                  <a:pt x="10902976" y="2098263"/>
                  <a:pt x="10949378" y="2075141"/>
                  <a:pt x="10939768" y="2060963"/>
                </a:cubicBezTo>
                <a:cubicBezTo>
                  <a:pt x="10753984" y="2064650"/>
                  <a:pt x="10529212" y="2065765"/>
                  <a:pt x="10394128" y="2113732"/>
                </a:cubicBezTo>
                <a:cubicBezTo>
                  <a:pt x="10460662" y="2114212"/>
                  <a:pt x="10512004" y="2116698"/>
                  <a:pt x="10580918" y="2117635"/>
                </a:cubicBezTo>
                <a:cubicBezTo>
                  <a:pt x="10548245" y="2133537"/>
                  <a:pt x="10529758" y="2139841"/>
                  <a:pt x="10497543" y="2153365"/>
                </a:cubicBezTo>
                <a:cubicBezTo>
                  <a:pt x="10522801" y="2163159"/>
                  <a:pt x="10538086" y="2173498"/>
                  <a:pt x="10552820" y="2173869"/>
                </a:cubicBezTo>
                <a:cubicBezTo>
                  <a:pt x="10609837" y="2172516"/>
                  <a:pt x="10667311" y="2168785"/>
                  <a:pt x="10725700" y="2160300"/>
                </a:cubicBezTo>
                <a:cubicBezTo>
                  <a:pt x="10776036" y="2155195"/>
                  <a:pt x="10825365" y="2142499"/>
                  <a:pt x="10878080" y="2137853"/>
                </a:cubicBezTo>
                <a:cubicBezTo>
                  <a:pt x="10898032" y="2136762"/>
                  <a:pt x="10919539" y="2153230"/>
                  <a:pt x="10944797" y="2163024"/>
                </a:cubicBezTo>
                <a:cubicBezTo>
                  <a:pt x="10937292" y="2176374"/>
                  <a:pt x="10930245" y="2187345"/>
                  <a:pt x="10924113" y="2193562"/>
                </a:cubicBezTo>
                <a:cubicBezTo>
                  <a:pt x="10917982" y="2199779"/>
                  <a:pt x="10903246" y="2199408"/>
                  <a:pt x="10899495" y="2206083"/>
                </a:cubicBezTo>
                <a:cubicBezTo>
                  <a:pt x="10861511" y="2275208"/>
                  <a:pt x="10784910" y="2262928"/>
                  <a:pt x="10724232" y="2283302"/>
                </a:cubicBezTo>
                <a:cubicBezTo>
                  <a:pt x="10668312" y="2304591"/>
                  <a:pt x="10608001" y="2310241"/>
                  <a:pt x="10547232" y="2318269"/>
                </a:cubicBezTo>
                <a:cubicBezTo>
                  <a:pt x="10424778" y="2339079"/>
                  <a:pt x="10302325" y="2359890"/>
                  <a:pt x="10179322" y="2370732"/>
                </a:cubicBezTo>
                <a:cubicBezTo>
                  <a:pt x="10106198" y="2378847"/>
                  <a:pt x="10032067" y="2379371"/>
                  <a:pt x="9959491" y="2397454"/>
                </a:cubicBezTo>
                <a:cubicBezTo>
                  <a:pt x="9936246" y="2402842"/>
                  <a:pt x="9917301" y="2411524"/>
                  <a:pt x="9902291" y="2438223"/>
                </a:cubicBezTo>
                <a:cubicBezTo>
                  <a:pt x="9940454" y="2457898"/>
                  <a:pt x="9977428" y="2445289"/>
                  <a:pt x="10010650" y="2439356"/>
                </a:cubicBezTo>
                <a:cubicBezTo>
                  <a:pt x="10087069" y="2426944"/>
                  <a:pt x="10165410" y="2417368"/>
                  <a:pt x="10244848" y="2427728"/>
                </a:cubicBezTo>
                <a:cubicBezTo>
                  <a:pt x="10285757" y="2433137"/>
                  <a:pt x="10326666" y="2438547"/>
                  <a:pt x="10369497" y="2446791"/>
                </a:cubicBezTo>
                <a:cubicBezTo>
                  <a:pt x="10417086" y="2455952"/>
                  <a:pt x="10471175" y="2444173"/>
                  <a:pt x="10524347" y="2437149"/>
                </a:cubicBezTo>
                <a:cubicBezTo>
                  <a:pt x="10549516" y="2434597"/>
                  <a:pt x="10569010" y="2435883"/>
                  <a:pt x="10589143" y="2459485"/>
                </a:cubicBezTo>
                <a:cubicBezTo>
                  <a:pt x="10564523" y="2472005"/>
                  <a:pt x="10542284" y="2484984"/>
                  <a:pt x="10520502" y="2495585"/>
                </a:cubicBezTo>
                <a:cubicBezTo>
                  <a:pt x="10731087" y="2504068"/>
                  <a:pt x="10940027" y="2482647"/>
                  <a:pt x="11155922" y="2437907"/>
                </a:cubicBezTo>
                <a:cubicBezTo>
                  <a:pt x="11099178" y="2476297"/>
                  <a:pt x="11005371" y="2514951"/>
                  <a:pt x="10945517" y="2518223"/>
                </a:cubicBezTo>
                <a:cubicBezTo>
                  <a:pt x="10822514" y="2529065"/>
                  <a:pt x="10697133" y="2539449"/>
                  <a:pt x="10573125" y="2542700"/>
                </a:cubicBezTo>
                <a:cubicBezTo>
                  <a:pt x="10381665" y="2550227"/>
                  <a:pt x="10192037" y="2548244"/>
                  <a:pt x="10003416" y="2553851"/>
                </a:cubicBezTo>
                <a:cubicBezTo>
                  <a:pt x="9874648" y="2556186"/>
                  <a:pt x="9749266" y="2566570"/>
                  <a:pt x="9621962" y="2574119"/>
                </a:cubicBezTo>
                <a:cubicBezTo>
                  <a:pt x="9614824" y="2572745"/>
                  <a:pt x="9609607" y="2574206"/>
                  <a:pt x="9602011" y="2575210"/>
                </a:cubicBezTo>
                <a:cubicBezTo>
                  <a:pt x="9580687" y="2583433"/>
                  <a:pt x="9561284" y="2594492"/>
                  <a:pt x="9566225" y="2620100"/>
                </a:cubicBezTo>
                <a:cubicBezTo>
                  <a:pt x="9568787" y="2645251"/>
                  <a:pt x="9593497" y="2645076"/>
                  <a:pt x="9613449" y="2643985"/>
                </a:cubicBezTo>
                <a:cubicBezTo>
                  <a:pt x="9678519" y="2639251"/>
                  <a:pt x="9745969" y="2634975"/>
                  <a:pt x="9811954" y="2625486"/>
                </a:cubicBezTo>
                <a:cubicBezTo>
                  <a:pt x="9893133" y="2613990"/>
                  <a:pt x="9974493" y="2627186"/>
                  <a:pt x="10054846" y="2632791"/>
                </a:cubicBezTo>
                <a:cubicBezTo>
                  <a:pt x="10028763" y="2640099"/>
                  <a:pt x="10002680" y="2647406"/>
                  <a:pt x="9963784" y="2657179"/>
                </a:cubicBezTo>
                <a:cubicBezTo>
                  <a:pt x="9979616" y="2677486"/>
                  <a:pt x="9992062" y="2689745"/>
                  <a:pt x="10001671" y="2703923"/>
                </a:cubicBezTo>
                <a:cubicBezTo>
                  <a:pt x="9983732" y="2720195"/>
                  <a:pt x="9965336" y="2738846"/>
                  <a:pt x="9944561" y="2757038"/>
                </a:cubicBezTo>
                <a:cubicBezTo>
                  <a:pt x="9987389" y="2829390"/>
                  <a:pt x="9978329" y="2825180"/>
                  <a:pt x="10093918" y="2840034"/>
                </a:cubicBezTo>
                <a:cubicBezTo>
                  <a:pt x="10051360" y="2868827"/>
                  <a:pt x="10051360" y="2868827"/>
                  <a:pt x="9982079" y="2882613"/>
                </a:cubicBezTo>
                <a:cubicBezTo>
                  <a:pt x="9938882" y="2889092"/>
                  <a:pt x="9897149" y="2900784"/>
                  <a:pt x="9855416" y="2912476"/>
                </a:cubicBezTo>
                <a:cubicBezTo>
                  <a:pt x="9851754" y="2931497"/>
                  <a:pt x="9850930" y="2948598"/>
                  <a:pt x="9847726" y="2965241"/>
                </a:cubicBezTo>
                <a:cubicBezTo>
                  <a:pt x="9876370" y="2983084"/>
                  <a:pt x="9916916" y="2939109"/>
                  <a:pt x="9943912" y="2991154"/>
                </a:cubicBezTo>
                <a:cubicBezTo>
                  <a:pt x="9930641" y="2995997"/>
                  <a:pt x="9918835" y="3006052"/>
                  <a:pt x="9906480" y="3006140"/>
                </a:cubicBezTo>
                <a:cubicBezTo>
                  <a:pt x="9881770" y="3006314"/>
                  <a:pt x="9855137" y="3003654"/>
                  <a:pt x="9828048" y="3003370"/>
                </a:cubicBezTo>
                <a:cubicBezTo>
                  <a:pt x="9730672" y="3009282"/>
                  <a:pt x="9730672" y="3009282"/>
                  <a:pt x="9667520" y="3080959"/>
                </a:cubicBezTo>
                <a:cubicBezTo>
                  <a:pt x="9642992" y="3105826"/>
                  <a:pt x="9652692" y="3132350"/>
                  <a:pt x="9696620" y="3160532"/>
                </a:cubicBezTo>
                <a:cubicBezTo>
                  <a:pt x="9674014" y="3188235"/>
                  <a:pt x="9605467" y="3172574"/>
                  <a:pt x="9628344" y="3246017"/>
                </a:cubicBezTo>
                <a:cubicBezTo>
                  <a:pt x="9729931" y="3231053"/>
                  <a:pt x="9834356" y="3214169"/>
                  <a:pt x="9939786" y="3204875"/>
                </a:cubicBezTo>
                <a:cubicBezTo>
                  <a:pt x="10007694" y="3198222"/>
                  <a:pt x="10075692" y="3203914"/>
                  <a:pt x="10145521" y="3200097"/>
                </a:cubicBezTo>
                <a:cubicBezTo>
                  <a:pt x="10200616" y="3195908"/>
                  <a:pt x="10256169" y="3189342"/>
                  <a:pt x="10311721" y="3182776"/>
                </a:cubicBezTo>
                <a:cubicBezTo>
                  <a:pt x="10384845" y="3174661"/>
                  <a:pt x="10456505" y="3161333"/>
                  <a:pt x="10529172" y="3155595"/>
                </a:cubicBezTo>
                <a:cubicBezTo>
                  <a:pt x="10438292" y="3204675"/>
                  <a:pt x="10339633" y="3230066"/>
                  <a:pt x="10238046" y="3245030"/>
                </a:cubicBezTo>
                <a:cubicBezTo>
                  <a:pt x="10055281" y="3271491"/>
                  <a:pt x="9875353" y="3296031"/>
                  <a:pt x="9692588" y="3322492"/>
                </a:cubicBezTo>
                <a:cubicBezTo>
                  <a:pt x="9634198" y="3330978"/>
                  <a:pt x="9573887" y="3336628"/>
                  <a:pt x="9514581" y="3349868"/>
                </a:cubicBezTo>
                <a:cubicBezTo>
                  <a:pt x="9481818" y="3353424"/>
                  <a:pt x="9452439" y="3365029"/>
                  <a:pt x="9436056" y="3398861"/>
                </a:cubicBezTo>
                <a:cubicBezTo>
                  <a:pt x="9414090" y="3448877"/>
                  <a:pt x="9373730" y="3453437"/>
                  <a:pt x="9324309" y="3453786"/>
                </a:cubicBezTo>
                <a:cubicBezTo>
                  <a:pt x="9274889" y="3454135"/>
                  <a:pt x="9224095" y="3461618"/>
                  <a:pt x="9163783" y="3467268"/>
                </a:cubicBezTo>
                <a:cubicBezTo>
                  <a:pt x="9197827" y="3508341"/>
                  <a:pt x="9233429" y="3502866"/>
                  <a:pt x="9266193" y="3499310"/>
                </a:cubicBezTo>
                <a:cubicBezTo>
                  <a:pt x="9375924" y="3493310"/>
                  <a:pt x="9488494" y="3485391"/>
                  <a:pt x="9601063" y="3477472"/>
                </a:cubicBezTo>
                <a:cubicBezTo>
                  <a:pt x="9751612" y="3464536"/>
                  <a:pt x="9905548" y="3459649"/>
                  <a:pt x="10057929" y="3437202"/>
                </a:cubicBezTo>
                <a:cubicBezTo>
                  <a:pt x="10240237" y="3413119"/>
                  <a:pt x="10418152" y="3373397"/>
                  <a:pt x="10599452" y="3341723"/>
                </a:cubicBezTo>
                <a:cubicBezTo>
                  <a:pt x="10640271" y="3334786"/>
                  <a:pt x="10683926" y="3325930"/>
                  <a:pt x="10725201" y="3316616"/>
                </a:cubicBezTo>
                <a:cubicBezTo>
                  <a:pt x="10763639" y="3309221"/>
                  <a:pt x="10801621" y="3304204"/>
                  <a:pt x="10838594" y="3291595"/>
                </a:cubicBezTo>
                <a:cubicBezTo>
                  <a:pt x="10875568" y="3278987"/>
                  <a:pt x="10903483" y="3262169"/>
                  <a:pt x="10946862" y="3280382"/>
                </a:cubicBezTo>
                <a:cubicBezTo>
                  <a:pt x="10974043" y="3293012"/>
                  <a:pt x="11013854" y="3278484"/>
                  <a:pt x="11047533" y="3270173"/>
                </a:cubicBezTo>
                <a:cubicBezTo>
                  <a:pt x="11159463" y="3239940"/>
                  <a:pt x="11266084" y="3198822"/>
                  <a:pt x="11367399" y="3146820"/>
                </a:cubicBezTo>
                <a:cubicBezTo>
                  <a:pt x="11392475" y="3131921"/>
                  <a:pt x="11422859" y="3127907"/>
                  <a:pt x="11451323" y="3121058"/>
                </a:cubicBezTo>
                <a:cubicBezTo>
                  <a:pt x="11450408" y="3125813"/>
                  <a:pt x="11449492" y="3130568"/>
                  <a:pt x="11449035" y="3132946"/>
                </a:cubicBezTo>
                <a:cubicBezTo>
                  <a:pt x="11430638" y="3151596"/>
                  <a:pt x="11392199" y="3158991"/>
                  <a:pt x="11409129" y="3199235"/>
                </a:cubicBezTo>
                <a:cubicBezTo>
                  <a:pt x="11386431" y="3214591"/>
                  <a:pt x="11367578" y="3235619"/>
                  <a:pt x="11344333" y="3241007"/>
                </a:cubicBezTo>
                <a:cubicBezTo>
                  <a:pt x="11170809" y="3296369"/>
                  <a:pt x="10996738" y="3341763"/>
                  <a:pt x="10825138" y="3399961"/>
                </a:cubicBezTo>
                <a:cubicBezTo>
                  <a:pt x="10664427" y="3452858"/>
                  <a:pt x="10498776" y="3480148"/>
                  <a:pt x="10333582" y="3505059"/>
                </a:cubicBezTo>
                <a:cubicBezTo>
                  <a:pt x="10033123" y="3553246"/>
                  <a:pt x="9733945" y="3581954"/>
                  <a:pt x="9431382" y="3602614"/>
                </a:cubicBezTo>
                <a:cubicBezTo>
                  <a:pt x="9323571" y="3611449"/>
                  <a:pt x="9216677" y="3615529"/>
                  <a:pt x="9108867" y="3624364"/>
                </a:cubicBezTo>
                <a:cubicBezTo>
                  <a:pt x="9091294" y="3625912"/>
                  <a:pt x="9056976" y="3611909"/>
                  <a:pt x="9055418" y="3658457"/>
                </a:cubicBezTo>
                <a:cubicBezTo>
                  <a:pt x="9170731" y="3700381"/>
                  <a:pt x="9291811" y="3686703"/>
                  <a:pt x="9411610" y="3692504"/>
                </a:cubicBezTo>
                <a:cubicBezTo>
                  <a:pt x="9529029" y="3697847"/>
                  <a:pt x="9645990" y="3705568"/>
                  <a:pt x="9763959" y="3720880"/>
                </a:cubicBezTo>
                <a:cubicBezTo>
                  <a:pt x="9740712" y="3726267"/>
                  <a:pt x="9716550" y="3736410"/>
                  <a:pt x="9694220" y="3737043"/>
                </a:cubicBezTo>
                <a:cubicBezTo>
                  <a:pt x="9657154" y="3737305"/>
                  <a:pt x="9621463" y="3730435"/>
                  <a:pt x="9584855" y="3728319"/>
                </a:cubicBezTo>
                <a:cubicBezTo>
                  <a:pt x="9558222" y="3725658"/>
                  <a:pt x="9535892" y="3726291"/>
                  <a:pt x="9509351" y="3735976"/>
                </a:cubicBezTo>
                <a:cubicBezTo>
                  <a:pt x="9484731" y="3748497"/>
                  <a:pt x="9443914" y="3755434"/>
                  <a:pt x="9421492" y="3743720"/>
                </a:cubicBezTo>
                <a:cubicBezTo>
                  <a:pt x="9390468" y="3725420"/>
                  <a:pt x="9364385" y="3732727"/>
                  <a:pt x="9336837" y="3734821"/>
                </a:cubicBezTo>
                <a:cubicBezTo>
                  <a:pt x="9152059" y="3746100"/>
                  <a:pt x="8971583" y="3760673"/>
                  <a:pt x="8787720" y="3767196"/>
                </a:cubicBezTo>
                <a:cubicBezTo>
                  <a:pt x="8668928" y="3768986"/>
                  <a:pt x="8549587" y="3760807"/>
                  <a:pt x="8432167" y="3755464"/>
                </a:cubicBezTo>
                <a:cubicBezTo>
                  <a:pt x="8405078" y="3755181"/>
                  <a:pt x="8378903" y="3750142"/>
                  <a:pt x="8360599" y="3781138"/>
                </a:cubicBezTo>
                <a:cubicBezTo>
                  <a:pt x="8383661" y="3815166"/>
                  <a:pt x="8422098" y="3807771"/>
                  <a:pt x="8453947" y="3808970"/>
                </a:cubicBezTo>
                <a:cubicBezTo>
                  <a:pt x="8500073" y="3812918"/>
                  <a:pt x="8549951" y="3810191"/>
                  <a:pt x="8596992" y="3809384"/>
                </a:cubicBezTo>
                <a:cubicBezTo>
                  <a:pt x="8624539" y="3807289"/>
                  <a:pt x="8642660" y="3815709"/>
                  <a:pt x="8650072" y="3854121"/>
                </a:cubicBezTo>
                <a:cubicBezTo>
                  <a:pt x="8561207" y="3854275"/>
                  <a:pt x="8473714" y="3847295"/>
                  <a:pt x="8386313" y="3852662"/>
                </a:cubicBezTo>
                <a:cubicBezTo>
                  <a:pt x="8301292" y="3858487"/>
                  <a:pt x="8211696" y="3823980"/>
                  <a:pt x="8120815" y="3873059"/>
                </a:cubicBezTo>
                <a:cubicBezTo>
                  <a:pt x="8175359" y="3923010"/>
                  <a:pt x="8251595" y="3885906"/>
                  <a:pt x="8311356" y="3934395"/>
                </a:cubicBezTo>
                <a:cubicBezTo>
                  <a:pt x="8245828" y="3941507"/>
                  <a:pt x="8190275" y="3948073"/>
                  <a:pt x="8129964" y="3953723"/>
                </a:cubicBezTo>
                <a:cubicBezTo>
                  <a:pt x="8125845" y="3975121"/>
                  <a:pt x="8119804" y="3993684"/>
                  <a:pt x="8113854" y="4024592"/>
                </a:cubicBezTo>
                <a:cubicBezTo>
                  <a:pt x="8147167" y="4031005"/>
                  <a:pt x="8175263" y="4038879"/>
                  <a:pt x="8204732" y="4039621"/>
                </a:cubicBezTo>
                <a:cubicBezTo>
                  <a:pt x="8316934" y="4046425"/>
                  <a:pt x="8429594" y="4050852"/>
                  <a:pt x="8542712" y="4052902"/>
                </a:cubicBezTo>
                <a:cubicBezTo>
                  <a:pt x="8569802" y="4053185"/>
                  <a:pt x="8596343" y="4043500"/>
                  <a:pt x="8624348" y="4039028"/>
                </a:cubicBezTo>
                <a:cubicBezTo>
                  <a:pt x="8659949" y="4033553"/>
                  <a:pt x="8695093" y="4030455"/>
                  <a:pt x="8730237" y="4027357"/>
                </a:cubicBezTo>
                <a:cubicBezTo>
                  <a:pt x="8841890" y="4024194"/>
                  <a:pt x="8953544" y="4021030"/>
                  <a:pt x="9065655" y="4015488"/>
                </a:cubicBezTo>
                <a:cubicBezTo>
                  <a:pt x="9082769" y="4016317"/>
                  <a:pt x="9099883" y="4017146"/>
                  <a:pt x="9116997" y="4017974"/>
                </a:cubicBezTo>
                <a:cubicBezTo>
                  <a:pt x="9121847" y="4031237"/>
                  <a:pt x="9127155" y="4042121"/>
                  <a:pt x="9132005" y="4055383"/>
                </a:cubicBezTo>
                <a:cubicBezTo>
                  <a:pt x="8972944" y="4074078"/>
                  <a:pt x="8814158" y="4065703"/>
                  <a:pt x="8657110" y="4099580"/>
                </a:cubicBezTo>
                <a:cubicBezTo>
                  <a:pt x="8740025" y="4130335"/>
                  <a:pt x="8828709" y="4105490"/>
                  <a:pt x="8912906" y="4116766"/>
                </a:cubicBezTo>
                <a:cubicBezTo>
                  <a:pt x="8886272" y="4178213"/>
                  <a:pt x="8834290" y="4153413"/>
                  <a:pt x="8794387" y="4155594"/>
                </a:cubicBezTo>
                <a:cubicBezTo>
                  <a:pt x="8700304" y="4157209"/>
                  <a:pt x="8606132" y="4146478"/>
                  <a:pt x="8510128" y="4145257"/>
                </a:cubicBezTo>
                <a:cubicBezTo>
                  <a:pt x="8477822" y="4146435"/>
                  <a:pt x="8447986" y="4160418"/>
                  <a:pt x="8415680" y="4161596"/>
                </a:cubicBezTo>
                <a:cubicBezTo>
                  <a:pt x="8341549" y="4162120"/>
                  <a:pt x="8265954" y="4157431"/>
                  <a:pt x="8191366" y="4160332"/>
                </a:cubicBezTo>
                <a:cubicBezTo>
                  <a:pt x="8131970" y="4161227"/>
                  <a:pt x="8075960" y="4170171"/>
                  <a:pt x="8017112" y="4181034"/>
                </a:cubicBezTo>
                <a:cubicBezTo>
                  <a:pt x="7999541" y="4182583"/>
                  <a:pt x="7984439" y="4196936"/>
                  <a:pt x="7964579" y="4210373"/>
                </a:cubicBezTo>
                <a:cubicBezTo>
                  <a:pt x="7942433" y="4171590"/>
                  <a:pt x="7905001" y="4186576"/>
                  <a:pt x="7873701" y="4195345"/>
                </a:cubicBezTo>
                <a:cubicBezTo>
                  <a:pt x="7860888" y="4197810"/>
                  <a:pt x="7853016" y="4225883"/>
                  <a:pt x="7841301" y="4248285"/>
                </a:cubicBezTo>
                <a:cubicBezTo>
                  <a:pt x="7824188" y="4247456"/>
                  <a:pt x="7797373" y="4220103"/>
                  <a:pt x="7771014" y="4254480"/>
                </a:cubicBezTo>
                <a:cubicBezTo>
                  <a:pt x="7764883" y="4260697"/>
                  <a:pt x="7741545" y="4253739"/>
                  <a:pt x="7727268" y="4250990"/>
                </a:cubicBezTo>
                <a:cubicBezTo>
                  <a:pt x="7705852" y="4246868"/>
                  <a:pt x="7685811" y="4235613"/>
                  <a:pt x="7666957" y="4256640"/>
                </a:cubicBezTo>
                <a:cubicBezTo>
                  <a:pt x="7663662" y="4260937"/>
                  <a:pt x="7652222" y="4256270"/>
                  <a:pt x="7645083" y="4254896"/>
                </a:cubicBezTo>
                <a:cubicBezTo>
                  <a:pt x="7609849" y="4245647"/>
                  <a:pt x="7610307" y="4243270"/>
                  <a:pt x="7581020" y="4267220"/>
                </a:cubicBezTo>
                <a:cubicBezTo>
                  <a:pt x="7540568" y="4259434"/>
                  <a:pt x="7502496" y="4252105"/>
                  <a:pt x="7459666" y="4243860"/>
                </a:cubicBezTo>
                <a:cubicBezTo>
                  <a:pt x="7471930" y="4231427"/>
                  <a:pt x="7480899" y="4223290"/>
                  <a:pt x="7496458" y="4206560"/>
                </a:cubicBezTo>
                <a:cubicBezTo>
                  <a:pt x="7447038" y="4206909"/>
                  <a:pt x="7407593" y="4206713"/>
                  <a:pt x="7361010" y="4205143"/>
                </a:cubicBezTo>
                <a:cubicBezTo>
                  <a:pt x="7376475" y="4240174"/>
                  <a:pt x="7447038" y="4206909"/>
                  <a:pt x="7424247" y="4274027"/>
                </a:cubicBezTo>
                <a:cubicBezTo>
                  <a:pt x="7410427" y="4268902"/>
                  <a:pt x="7401367" y="4264691"/>
                  <a:pt x="7392307" y="4260482"/>
                </a:cubicBezTo>
                <a:cubicBezTo>
                  <a:pt x="7336023" y="4232387"/>
                  <a:pt x="7333644" y="4231929"/>
                  <a:pt x="7287883" y="4277366"/>
                </a:cubicBezTo>
                <a:cubicBezTo>
                  <a:pt x="7281750" y="4283582"/>
                  <a:pt x="7271318" y="4286505"/>
                  <a:pt x="7263721" y="4287509"/>
                </a:cubicBezTo>
                <a:cubicBezTo>
                  <a:pt x="7242855" y="4293355"/>
                  <a:pt x="7221988" y="4299201"/>
                  <a:pt x="7198742" y="4304589"/>
                </a:cubicBezTo>
                <a:cubicBezTo>
                  <a:pt x="7136693" y="4267988"/>
                  <a:pt x="7114362" y="4268620"/>
                  <a:pt x="7066680" y="4311221"/>
                </a:cubicBezTo>
                <a:cubicBezTo>
                  <a:pt x="7036661" y="4300511"/>
                  <a:pt x="7005088" y="4272242"/>
                  <a:pt x="6969212" y="4304787"/>
                </a:cubicBezTo>
                <a:cubicBezTo>
                  <a:pt x="6911189" y="4298549"/>
                  <a:pt x="6854812" y="4322216"/>
                  <a:pt x="6794318" y="4303175"/>
                </a:cubicBezTo>
                <a:cubicBezTo>
                  <a:pt x="6773818" y="4294297"/>
                  <a:pt x="6746361" y="4308737"/>
                  <a:pt x="6720736" y="4313667"/>
                </a:cubicBezTo>
                <a:cubicBezTo>
                  <a:pt x="6676166" y="4327278"/>
                  <a:pt x="6671406" y="4326362"/>
                  <a:pt x="6654385" y="4273772"/>
                </a:cubicBezTo>
                <a:cubicBezTo>
                  <a:pt x="6643495" y="4279073"/>
                  <a:pt x="6628303" y="4281080"/>
                  <a:pt x="6621713" y="4289674"/>
                </a:cubicBezTo>
                <a:cubicBezTo>
                  <a:pt x="6601944" y="4315457"/>
                  <a:pt x="6573938" y="4319929"/>
                  <a:pt x="6553439" y="4311051"/>
                </a:cubicBezTo>
                <a:cubicBezTo>
                  <a:pt x="6518204" y="4301802"/>
                  <a:pt x="6504567" y="4321369"/>
                  <a:pt x="6493309" y="4341393"/>
                </a:cubicBezTo>
                <a:cubicBezTo>
                  <a:pt x="6444255" y="4327019"/>
                  <a:pt x="6400051" y="4325907"/>
                  <a:pt x="6358868" y="4347567"/>
                </a:cubicBezTo>
                <a:cubicBezTo>
                  <a:pt x="6331411" y="4362007"/>
                  <a:pt x="6304321" y="4361724"/>
                  <a:pt x="6278056" y="4344340"/>
                </a:cubicBezTo>
                <a:cubicBezTo>
                  <a:pt x="6258014" y="4333084"/>
                  <a:pt x="6239526" y="4339388"/>
                  <a:pt x="6216738" y="4342399"/>
                </a:cubicBezTo>
                <a:cubicBezTo>
                  <a:pt x="6158348" y="4350885"/>
                  <a:pt x="6100598" y="4381684"/>
                  <a:pt x="6038183" y="4359807"/>
                </a:cubicBezTo>
                <a:cubicBezTo>
                  <a:pt x="6023907" y="4357059"/>
                  <a:pt x="6009630" y="4354310"/>
                  <a:pt x="5995992" y="4373877"/>
                </a:cubicBezTo>
                <a:cubicBezTo>
                  <a:pt x="5981897" y="4395820"/>
                  <a:pt x="5950049" y="4394621"/>
                  <a:pt x="5926163" y="4377694"/>
                </a:cubicBezTo>
                <a:cubicBezTo>
                  <a:pt x="5886078" y="4355184"/>
                  <a:pt x="5842056" y="4378764"/>
                  <a:pt x="5800690" y="4375732"/>
                </a:cubicBezTo>
                <a:cubicBezTo>
                  <a:pt x="5795931" y="4374816"/>
                  <a:pt x="5788517" y="4400512"/>
                  <a:pt x="5780920" y="4401515"/>
                </a:cubicBezTo>
                <a:cubicBezTo>
                  <a:pt x="5753373" y="4403609"/>
                  <a:pt x="5720609" y="4407165"/>
                  <a:pt x="5701025" y="4393532"/>
                </a:cubicBezTo>
                <a:cubicBezTo>
                  <a:pt x="5649958" y="4363977"/>
                  <a:pt x="5600995" y="4361948"/>
                  <a:pt x="5544527" y="4373270"/>
                </a:cubicBezTo>
                <a:cubicBezTo>
                  <a:pt x="5513685" y="4379661"/>
                  <a:pt x="5485679" y="4384133"/>
                  <a:pt x="5458224" y="4398573"/>
                </a:cubicBezTo>
                <a:cubicBezTo>
                  <a:pt x="5433604" y="4411094"/>
                  <a:pt x="5399377" y="4409436"/>
                  <a:pt x="5373660" y="4402020"/>
                </a:cubicBezTo>
                <a:cubicBezTo>
                  <a:pt x="5314081" y="4378223"/>
                  <a:pt x="5258896" y="4370066"/>
                  <a:pt x="5199682" y="4395652"/>
                </a:cubicBezTo>
                <a:cubicBezTo>
                  <a:pt x="5173141" y="4405337"/>
                  <a:pt x="5153647" y="4404051"/>
                  <a:pt x="5129304" y="4389502"/>
                </a:cubicBezTo>
                <a:cubicBezTo>
                  <a:pt x="5111640" y="4378704"/>
                  <a:pt x="5085008" y="4376044"/>
                  <a:pt x="5062220" y="4379054"/>
                </a:cubicBezTo>
                <a:cubicBezTo>
                  <a:pt x="5000994" y="4389459"/>
                  <a:pt x="4938303" y="4394651"/>
                  <a:pt x="4875063" y="4389875"/>
                </a:cubicBezTo>
                <a:cubicBezTo>
                  <a:pt x="4863165" y="4387585"/>
                  <a:pt x="4847973" y="4389592"/>
                  <a:pt x="4837082" y="4394892"/>
                </a:cubicBezTo>
                <a:cubicBezTo>
                  <a:pt x="4806331" y="4413630"/>
                  <a:pt x="4775397" y="4407675"/>
                  <a:pt x="4746295" y="4392210"/>
                </a:cubicBezTo>
                <a:cubicBezTo>
                  <a:pt x="4739615" y="4388458"/>
                  <a:pt x="4728632" y="4381413"/>
                  <a:pt x="4722957" y="4385252"/>
                </a:cubicBezTo>
                <a:cubicBezTo>
                  <a:pt x="4663744" y="4410839"/>
                  <a:pt x="4601419" y="4401307"/>
                  <a:pt x="4539644" y="4401744"/>
                </a:cubicBezTo>
                <a:cubicBezTo>
                  <a:pt x="4487844" y="4401635"/>
                  <a:pt x="4438515" y="4414331"/>
                  <a:pt x="4385617" y="4394285"/>
                </a:cubicBezTo>
                <a:cubicBezTo>
                  <a:pt x="4374177" y="4389617"/>
                  <a:pt x="4357612" y="4398757"/>
                  <a:pt x="4344799" y="4401222"/>
                </a:cubicBezTo>
                <a:cubicBezTo>
                  <a:pt x="4306361" y="4408617"/>
                  <a:pt x="4269386" y="4421225"/>
                  <a:pt x="4231864" y="4423865"/>
                </a:cubicBezTo>
                <a:cubicBezTo>
                  <a:pt x="4211454" y="4427333"/>
                  <a:pt x="4189491" y="4413242"/>
                  <a:pt x="4163316" y="4408203"/>
                </a:cubicBezTo>
                <a:cubicBezTo>
                  <a:pt x="4127897" y="4438371"/>
                  <a:pt x="4084609" y="4432504"/>
                  <a:pt x="4037019" y="4423343"/>
                </a:cubicBezTo>
                <a:cubicBezTo>
                  <a:pt x="4001785" y="4414095"/>
                  <a:pt x="3963255" y="4409143"/>
                  <a:pt x="3931497" y="4420290"/>
                </a:cubicBezTo>
                <a:cubicBezTo>
                  <a:pt x="3807304" y="4462957"/>
                  <a:pt x="3680367" y="4455781"/>
                  <a:pt x="3552972" y="4450984"/>
                </a:cubicBezTo>
                <a:cubicBezTo>
                  <a:pt x="3540617" y="4451071"/>
                  <a:pt x="3524876" y="4443110"/>
                  <a:pt x="3516364" y="4448868"/>
                </a:cubicBezTo>
                <a:cubicBezTo>
                  <a:pt x="3453398" y="4481130"/>
                  <a:pt x="3387687" y="4463549"/>
                  <a:pt x="3322617" y="4468283"/>
                </a:cubicBezTo>
                <a:cubicBezTo>
                  <a:pt x="3317401" y="4469745"/>
                  <a:pt x="3307883" y="4467912"/>
                  <a:pt x="3305046" y="4469832"/>
                </a:cubicBezTo>
                <a:cubicBezTo>
                  <a:pt x="3278686" y="4504209"/>
                  <a:pt x="3249126" y="4491122"/>
                  <a:pt x="3219109" y="4480412"/>
                </a:cubicBezTo>
                <a:cubicBezTo>
                  <a:pt x="3209590" y="4478580"/>
                  <a:pt x="3197235" y="4478667"/>
                  <a:pt x="3189182" y="4482048"/>
                </a:cubicBezTo>
                <a:cubicBezTo>
                  <a:pt x="3136649" y="4511387"/>
                  <a:pt x="3080090" y="4510362"/>
                  <a:pt x="3020694" y="4511257"/>
                </a:cubicBezTo>
                <a:cubicBezTo>
                  <a:pt x="2961297" y="4512152"/>
                  <a:pt x="2901534" y="4527770"/>
                  <a:pt x="2839301" y="4530584"/>
                </a:cubicBezTo>
                <a:cubicBezTo>
                  <a:pt x="2754737" y="4534031"/>
                  <a:pt x="2670173" y="4537479"/>
                  <a:pt x="2586068" y="4538549"/>
                </a:cubicBezTo>
                <a:cubicBezTo>
                  <a:pt x="2571333" y="4538178"/>
                  <a:pt x="2554127" y="4525003"/>
                  <a:pt x="2542597" y="4507989"/>
                </a:cubicBezTo>
                <a:cubicBezTo>
                  <a:pt x="2552572" y="4507444"/>
                  <a:pt x="2562548" y="4506898"/>
                  <a:pt x="2572981" y="4503975"/>
                </a:cubicBezTo>
                <a:cubicBezTo>
                  <a:pt x="2606203" y="4498042"/>
                  <a:pt x="2639425" y="4492108"/>
                  <a:pt x="2672646" y="4486175"/>
                </a:cubicBezTo>
                <a:cubicBezTo>
                  <a:pt x="2690675" y="4482248"/>
                  <a:pt x="2705319" y="4470274"/>
                  <a:pt x="2722433" y="4471102"/>
                </a:cubicBezTo>
                <a:cubicBezTo>
                  <a:pt x="2780914" y="4474963"/>
                  <a:pt x="2832898" y="4435655"/>
                  <a:pt x="2891928" y="4449484"/>
                </a:cubicBezTo>
                <a:cubicBezTo>
                  <a:pt x="2896229" y="4452778"/>
                  <a:pt x="2904284" y="4449397"/>
                  <a:pt x="2909957" y="4445558"/>
                </a:cubicBezTo>
                <a:cubicBezTo>
                  <a:pt x="2951142" y="4423897"/>
                  <a:pt x="2988483" y="4396566"/>
                  <a:pt x="3038909" y="4403807"/>
                </a:cubicBezTo>
                <a:cubicBezTo>
                  <a:pt x="3041518" y="4403076"/>
                  <a:pt x="3044584" y="4399968"/>
                  <a:pt x="3047764" y="4396265"/>
                </a:cubicBezTo>
                <a:lnTo>
                  <a:pt x="3055545" y="4387206"/>
                </a:lnTo>
                <a:lnTo>
                  <a:pt x="3056848" y="4387535"/>
                </a:lnTo>
                <a:lnTo>
                  <a:pt x="3059044" y="4386063"/>
                </a:lnTo>
                <a:lnTo>
                  <a:pt x="3076648" y="4395242"/>
                </a:lnTo>
                <a:cubicBezTo>
                  <a:pt x="3119424" y="4409982"/>
                  <a:pt x="3146812" y="4367251"/>
                  <a:pt x="3182048" y="4352459"/>
                </a:cubicBezTo>
                <a:cubicBezTo>
                  <a:pt x="3149650" y="4357318"/>
                  <a:pt x="3115862" y="4354974"/>
                  <a:pt x="3085664" y="4368232"/>
                </a:cubicBezTo>
                <a:lnTo>
                  <a:pt x="3059044" y="4386063"/>
                </a:lnTo>
                <a:lnTo>
                  <a:pt x="3057305" y="4385157"/>
                </a:lnTo>
                <a:lnTo>
                  <a:pt x="3055545" y="4387206"/>
                </a:lnTo>
                <a:lnTo>
                  <a:pt x="3029821" y="4380714"/>
                </a:lnTo>
                <a:cubicBezTo>
                  <a:pt x="3002966" y="4379012"/>
                  <a:pt x="2976676" y="4390595"/>
                  <a:pt x="2951417" y="4396828"/>
                </a:cubicBezTo>
                <a:cubicBezTo>
                  <a:pt x="2825760" y="4434281"/>
                  <a:pt x="2696716" y="4463686"/>
                  <a:pt x="2565112" y="4467940"/>
                </a:cubicBezTo>
                <a:cubicBezTo>
                  <a:pt x="2547540" y="4469489"/>
                  <a:pt x="2530426" y="4468661"/>
                  <a:pt x="2514228" y="4463077"/>
                </a:cubicBezTo>
                <a:cubicBezTo>
                  <a:pt x="2472312" y="4450077"/>
                  <a:pt x="2433874" y="4457471"/>
                  <a:pt x="2386008" y="4475380"/>
                </a:cubicBezTo>
                <a:cubicBezTo>
                  <a:pt x="2428930" y="4495971"/>
                  <a:pt x="2486132" y="4455203"/>
                  <a:pt x="2503701" y="4517762"/>
                </a:cubicBezTo>
                <a:cubicBezTo>
                  <a:pt x="2460685" y="4548932"/>
                  <a:pt x="2416664" y="4572512"/>
                  <a:pt x="2361387" y="4552009"/>
                </a:cubicBezTo>
                <a:cubicBezTo>
                  <a:pt x="2284234" y="4593868"/>
                  <a:pt x="2190795" y="4553690"/>
                  <a:pt x="2117028" y="4603598"/>
                </a:cubicBezTo>
                <a:cubicBezTo>
                  <a:pt x="2068797" y="4636230"/>
                  <a:pt x="2012513" y="4608136"/>
                  <a:pt x="1959889" y="4625129"/>
                </a:cubicBezTo>
                <a:cubicBezTo>
                  <a:pt x="1994759" y="4584993"/>
                  <a:pt x="2027341" y="4556745"/>
                  <a:pt x="2089116" y="4556308"/>
                </a:cubicBezTo>
                <a:cubicBezTo>
                  <a:pt x="2114056" y="4554944"/>
                  <a:pt x="2139178" y="4546219"/>
                  <a:pt x="2164106" y="4535299"/>
                </a:cubicBezTo>
                <a:lnTo>
                  <a:pt x="2227922" y="4505754"/>
                </a:lnTo>
                <a:lnTo>
                  <a:pt x="2239851" y="4503956"/>
                </a:lnTo>
                <a:lnTo>
                  <a:pt x="2241869" y="4503364"/>
                </a:lnTo>
                <a:lnTo>
                  <a:pt x="2265519" y="4516834"/>
                </a:lnTo>
                <a:cubicBezTo>
                  <a:pt x="2287508" y="4526383"/>
                  <a:pt x="2297324" y="4516253"/>
                  <a:pt x="2336587" y="4475730"/>
                </a:cubicBezTo>
                <a:cubicBezTo>
                  <a:pt x="2315721" y="4481576"/>
                  <a:pt x="2298058" y="4486805"/>
                  <a:pt x="2282351" y="4491487"/>
                </a:cubicBezTo>
                <a:lnTo>
                  <a:pt x="2241869" y="4503364"/>
                </a:lnTo>
                <a:lnTo>
                  <a:pt x="2237929" y="4501121"/>
                </a:lnTo>
                <a:lnTo>
                  <a:pt x="2227922" y="4505754"/>
                </a:lnTo>
                <a:lnTo>
                  <a:pt x="2146455" y="4518032"/>
                </a:lnTo>
                <a:cubicBezTo>
                  <a:pt x="2115246" y="4523120"/>
                  <a:pt x="2084404" y="4529511"/>
                  <a:pt x="2055255" y="4539927"/>
                </a:cubicBezTo>
                <a:cubicBezTo>
                  <a:pt x="1917792" y="4587436"/>
                  <a:pt x="1775935" y="4619306"/>
                  <a:pt x="1627674" y="4620355"/>
                </a:cubicBezTo>
                <a:cubicBezTo>
                  <a:pt x="1531213" y="4621511"/>
                  <a:pt x="1436397" y="4652573"/>
                  <a:pt x="1341491" y="4671290"/>
                </a:cubicBezTo>
                <a:cubicBezTo>
                  <a:pt x="1218580" y="4694478"/>
                  <a:pt x="1095668" y="4717665"/>
                  <a:pt x="972299" y="4743231"/>
                </a:cubicBezTo>
                <a:cubicBezTo>
                  <a:pt x="830443" y="4775101"/>
                  <a:pt x="690967" y="4807429"/>
                  <a:pt x="551032" y="4842134"/>
                </a:cubicBezTo>
                <a:cubicBezTo>
                  <a:pt x="427205" y="4870077"/>
                  <a:pt x="302464" y="4902775"/>
                  <a:pt x="180559" y="4933554"/>
                </a:cubicBezTo>
                <a:cubicBezTo>
                  <a:pt x="149259" y="4942323"/>
                  <a:pt x="117959" y="4951092"/>
                  <a:pt x="88123" y="4965075"/>
                </a:cubicBezTo>
                <a:lnTo>
                  <a:pt x="0" y="5001372"/>
                </a:lnTo>
                <a:lnTo>
                  <a:pt x="0" y="1055642"/>
                </a:lnTo>
                <a:lnTo>
                  <a:pt x="121305" y="1023881"/>
                </a:lnTo>
                <a:cubicBezTo>
                  <a:pt x="136955" y="1019496"/>
                  <a:pt x="161207" y="1021699"/>
                  <a:pt x="174569" y="1029203"/>
                </a:cubicBezTo>
                <a:cubicBezTo>
                  <a:pt x="212274" y="1051255"/>
                  <a:pt x="249339" y="1050993"/>
                  <a:pt x="288235" y="1041220"/>
                </a:cubicBezTo>
                <a:cubicBezTo>
                  <a:pt x="462307" y="995826"/>
                  <a:pt x="639215" y="948513"/>
                  <a:pt x="815208" y="905955"/>
                </a:cubicBezTo>
                <a:cubicBezTo>
                  <a:pt x="949926" y="872711"/>
                  <a:pt x="1086566" y="842303"/>
                  <a:pt x="1225585" y="812353"/>
                </a:cubicBezTo>
                <a:cubicBezTo>
                  <a:pt x="1248831" y="806965"/>
                  <a:pt x="1275920" y="807249"/>
                  <a:pt x="1300173" y="809451"/>
                </a:cubicBezTo>
                <a:cubicBezTo>
                  <a:pt x="1345841" y="815776"/>
                  <a:pt x="1386750" y="821186"/>
                  <a:pt x="1419241" y="780592"/>
                </a:cubicBezTo>
                <a:cubicBezTo>
                  <a:pt x="1426746" y="767242"/>
                  <a:pt x="1449534" y="764232"/>
                  <a:pt x="1465184" y="759847"/>
                </a:cubicBezTo>
                <a:cubicBezTo>
                  <a:pt x="1656370" y="715283"/>
                  <a:pt x="1846091" y="665504"/>
                  <a:pt x="2039199" y="623775"/>
                </a:cubicBezTo>
                <a:cubicBezTo>
                  <a:pt x="2284015" y="569808"/>
                  <a:pt x="2527916" y="520596"/>
                  <a:pt x="2774195" y="471842"/>
                </a:cubicBezTo>
                <a:cubicBezTo>
                  <a:pt x="2871482" y="453585"/>
                  <a:pt x="2969773" y="442917"/>
                  <a:pt x="3067059" y="424659"/>
                </a:cubicBezTo>
                <a:cubicBezTo>
                  <a:pt x="3145857" y="412705"/>
                  <a:pt x="3223649" y="393160"/>
                  <a:pt x="3302906" y="378828"/>
                </a:cubicBezTo>
                <a:cubicBezTo>
                  <a:pt x="3412547" y="360483"/>
                  <a:pt x="3520723" y="336924"/>
                  <a:pt x="3632286" y="321414"/>
                </a:cubicBezTo>
                <a:cubicBezTo>
                  <a:pt x="3739090" y="304989"/>
                  <a:pt x="3849280" y="296611"/>
                  <a:pt x="3959927" y="285857"/>
                </a:cubicBezTo>
                <a:cubicBezTo>
                  <a:pt x="3987932" y="281385"/>
                  <a:pt x="4010263" y="280752"/>
                  <a:pt x="4038908" y="298595"/>
                </a:cubicBezTo>
                <a:cubicBezTo>
                  <a:pt x="4063251" y="313144"/>
                  <a:pt x="4095558" y="311966"/>
                  <a:pt x="4128871" y="318378"/>
                </a:cubicBezTo>
                <a:cubicBezTo>
                  <a:pt x="4138115" y="283172"/>
                  <a:pt x="4154132" y="264064"/>
                  <a:pt x="4186438" y="262886"/>
                </a:cubicBezTo>
                <a:cubicBezTo>
                  <a:pt x="4266701" y="256145"/>
                  <a:pt x="4345042" y="246569"/>
                  <a:pt x="4425304" y="239828"/>
                </a:cubicBezTo>
                <a:cubicBezTo>
                  <a:pt x="4438117" y="237363"/>
                  <a:pt x="4460448" y="236730"/>
                  <a:pt x="4468593" y="245695"/>
                </a:cubicBezTo>
                <a:cubicBezTo>
                  <a:pt x="4506022" y="294817"/>
                  <a:pt x="4557732" y="282580"/>
                  <a:pt x="4605230" y="279395"/>
                </a:cubicBezTo>
                <a:cubicBezTo>
                  <a:pt x="4845103" y="263927"/>
                  <a:pt x="5083054" y="245624"/>
                  <a:pt x="5322926" y="230157"/>
                </a:cubicBezTo>
                <a:cubicBezTo>
                  <a:pt x="5438332" y="220319"/>
                  <a:pt x="5554745" y="218071"/>
                  <a:pt x="5672074" y="211068"/>
                </a:cubicBezTo>
                <a:cubicBezTo>
                  <a:pt x="5692025" y="209977"/>
                  <a:pt x="5719663" y="220229"/>
                  <a:pt x="5728908" y="185023"/>
                </a:cubicBezTo>
                <a:cubicBezTo>
                  <a:pt x="5729366" y="182645"/>
                  <a:pt x="5757371" y="178174"/>
                  <a:pt x="5768811" y="182842"/>
                </a:cubicBezTo>
                <a:cubicBezTo>
                  <a:pt x="5803679" y="206813"/>
                  <a:pt x="5832233" y="212310"/>
                  <a:pt x="5870946" y="177845"/>
                </a:cubicBezTo>
                <a:cubicBezTo>
                  <a:pt x="5891722" y="159653"/>
                  <a:pt x="5934095" y="170276"/>
                  <a:pt x="5964937" y="163884"/>
                </a:cubicBezTo>
                <a:cubicBezTo>
                  <a:pt x="6074030" y="135571"/>
                  <a:pt x="6186689" y="139998"/>
                  <a:pt x="6296879" y="131621"/>
                </a:cubicBezTo>
                <a:cubicBezTo>
                  <a:pt x="6307313" y="128698"/>
                  <a:pt x="6317745" y="125775"/>
                  <a:pt x="6333395" y="121390"/>
                </a:cubicBezTo>
                <a:cubicBezTo>
                  <a:pt x="6310516" y="112054"/>
                  <a:pt x="6294775" y="104093"/>
                  <a:pt x="6279034" y="96131"/>
                </a:cubicBezTo>
                <a:cubicBezTo>
                  <a:pt x="6279949" y="91376"/>
                  <a:pt x="6280864" y="86621"/>
                  <a:pt x="6281780" y="81866"/>
                </a:cubicBezTo>
                <a:cubicBezTo>
                  <a:pt x="6301274" y="83153"/>
                  <a:pt x="6323147" y="84897"/>
                  <a:pt x="6342641" y="86184"/>
                </a:cubicBezTo>
                <a:cubicBezTo>
                  <a:pt x="6349597" y="62866"/>
                  <a:pt x="6347950" y="32961"/>
                  <a:pt x="6359757" y="22905"/>
                </a:cubicBezTo>
                <a:cubicBezTo>
                  <a:pt x="6382454" y="7549"/>
                  <a:pt x="6412381" y="5913"/>
                  <a:pt x="6440386" y="1441"/>
                </a:cubicBezTo>
                <a:close/>
              </a:path>
            </a:pathLst>
          </a:custGeom>
        </p:spPr>
      </p:pic>
      <p:sp>
        <p:nvSpPr>
          <p:cNvPr id="34" name="Rectangle 33">
            <a:extLst>
              <a:ext uri="{FF2B5EF4-FFF2-40B4-BE49-F238E27FC236}">
                <a16:creationId xmlns:a16="http://schemas.microsoft.com/office/drawing/2014/main" id="{C42317FC-96B1-4132-81F6-D0DC733A6ED0}"/>
              </a:ext>
            </a:extLst>
          </p:cNvPr>
          <p:cNvSpPr/>
          <p:nvPr/>
        </p:nvSpPr>
        <p:spPr>
          <a:xfrm>
            <a:off x="0" y="1787752"/>
            <a:ext cx="11180285" cy="3054378"/>
          </a:xfrm>
          <a:custGeom>
            <a:avLst/>
            <a:gdLst>
              <a:gd name="connsiteX0" fmla="*/ 0 w 7075694"/>
              <a:gd name="connsiteY0" fmla="*/ 0 h 3054378"/>
              <a:gd name="connsiteX1" fmla="*/ 7075694 w 7075694"/>
              <a:gd name="connsiteY1" fmla="*/ 0 h 3054378"/>
              <a:gd name="connsiteX2" fmla="*/ 7075694 w 7075694"/>
              <a:gd name="connsiteY2" fmla="*/ 3054378 h 3054378"/>
              <a:gd name="connsiteX3" fmla="*/ 0 w 7075694"/>
              <a:gd name="connsiteY3" fmla="*/ 3054378 h 3054378"/>
              <a:gd name="connsiteX4" fmla="*/ 0 w 7075694"/>
              <a:gd name="connsiteY4" fmla="*/ 0 h 3054378"/>
              <a:gd name="connsiteX0" fmla="*/ 749300 w 7075694"/>
              <a:gd name="connsiteY0" fmla="*/ 63500 h 3054378"/>
              <a:gd name="connsiteX1" fmla="*/ 7075694 w 7075694"/>
              <a:gd name="connsiteY1" fmla="*/ 0 h 3054378"/>
              <a:gd name="connsiteX2" fmla="*/ 7075694 w 7075694"/>
              <a:gd name="connsiteY2" fmla="*/ 3054378 h 3054378"/>
              <a:gd name="connsiteX3" fmla="*/ 0 w 7075694"/>
              <a:gd name="connsiteY3" fmla="*/ 3054378 h 3054378"/>
              <a:gd name="connsiteX4" fmla="*/ 749300 w 7075694"/>
              <a:gd name="connsiteY4" fmla="*/ 63500 h 3054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5694" h="3054378">
                <a:moveTo>
                  <a:pt x="749300" y="63500"/>
                </a:moveTo>
                <a:lnTo>
                  <a:pt x="7075694" y="0"/>
                </a:lnTo>
                <a:lnTo>
                  <a:pt x="7075694" y="3054378"/>
                </a:lnTo>
                <a:lnTo>
                  <a:pt x="0" y="3054378"/>
                </a:lnTo>
                <a:lnTo>
                  <a:pt x="749300" y="63500"/>
                </a:lnTo>
                <a:close/>
              </a:path>
            </a:pathLst>
          </a:cu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24C4392-C3F9-4144-BD3C-3A4CE6A48B86}"/>
              </a:ext>
            </a:extLst>
          </p:cNvPr>
          <p:cNvSpPr/>
          <p:nvPr/>
        </p:nvSpPr>
        <p:spPr>
          <a:xfrm>
            <a:off x="1103781" y="4313491"/>
            <a:ext cx="10920062" cy="620079"/>
          </a:xfrm>
          <a:prstGeom prst="rect">
            <a:avLst/>
          </a:prstGeom>
        </p:spPr>
        <p:txBody>
          <a:bodyPr wrap="square" lIns="0" tIns="0" rIns="0" bIns="0">
            <a:noAutofit/>
          </a:bodyPr>
          <a:lstStyle/>
          <a:p>
            <a:pPr algn="ctr"/>
            <a:r>
              <a:rPr lang="en-US" sz="2000" b="1" dirty="0">
                <a:solidFill>
                  <a:schemeClr val="bg1"/>
                </a:solidFill>
              </a:rPr>
              <a:t>SQL Capstone Project  |  Prepared by: Favour Opata</a:t>
            </a:r>
          </a:p>
        </p:txBody>
      </p:sp>
      <p:grpSp>
        <p:nvGrpSpPr>
          <p:cNvPr id="39" name="Group 38">
            <a:extLst>
              <a:ext uri="{FF2B5EF4-FFF2-40B4-BE49-F238E27FC236}">
                <a16:creationId xmlns:a16="http://schemas.microsoft.com/office/drawing/2014/main" id="{6F2A21A9-4D1A-472B-BD82-41754705D115}"/>
              </a:ext>
            </a:extLst>
          </p:cNvPr>
          <p:cNvGrpSpPr/>
          <p:nvPr/>
        </p:nvGrpSpPr>
        <p:grpSpPr>
          <a:xfrm>
            <a:off x="234619" y="255866"/>
            <a:ext cx="514437" cy="538033"/>
            <a:chOff x="3390900" y="5051425"/>
            <a:chExt cx="346075" cy="361950"/>
          </a:xfrm>
          <a:solidFill>
            <a:srgbClr val="FFFFFF"/>
          </a:solidFill>
          <a:effectLst/>
        </p:grpSpPr>
        <p:sp>
          <p:nvSpPr>
            <p:cNvPr id="40" name="Freeform 1554">
              <a:extLst>
                <a:ext uri="{FF2B5EF4-FFF2-40B4-BE49-F238E27FC236}">
                  <a16:creationId xmlns:a16="http://schemas.microsoft.com/office/drawing/2014/main" id="{3B40476F-009C-485B-B057-C2AA1E0C8BA7}"/>
                </a:ext>
              </a:extLst>
            </p:cNvPr>
            <p:cNvSpPr>
              <a:spLocks noEditPoints="1"/>
            </p:cNvSpPr>
            <p:nvPr/>
          </p:nvSpPr>
          <p:spPr bwMode="auto">
            <a:xfrm>
              <a:off x="3390900" y="5051425"/>
              <a:ext cx="346075" cy="60325"/>
            </a:xfrm>
            <a:custGeom>
              <a:avLst/>
              <a:gdLst>
                <a:gd name="T0" fmla="*/ 90 w 92"/>
                <a:gd name="T1" fmla="*/ 16 h 16"/>
                <a:gd name="T2" fmla="*/ 2 w 92"/>
                <a:gd name="T3" fmla="*/ 16 h 16"/>
                <a:gd name="T4" fmla="*/ 0 w 92"/>
                <a:gd name="T5" fmla="*/ 14 h 16"/>
                <a:gd name="T6" fmla="*/ 0 w 92"/>
                <a:gd name="T7" fmla="*/ 2 h 16"/>
                <a:gd name="T8" fmla="*/ 2 w 92"/>
                <a:gd name="T9" fmla="*/ 0 h 16"/>
                <a:gd name="T10" fmla="*/ 90 w 92"/>
                <a:gd name="T11" fmla="*/ 0 h 16"/>
                <a:gd name="T12" fmla="*/ 92 w 92"/>
                <a:gd name="T13" fmla="*/ 2 h 16"/>
                <a:gd name="T14" fmla="*/ 92 w 92"/>
                <a:gd name="T15" fmla="*/ 14 h 16"/>
                <a:gd name="T16" fmla="*/ 90 w 92"/>
                <a:gd name="T17" fmla="*/ 16 h 16"/>
                <a:gd name="T18" fmla="*/ 4 w 92"/>
                <a:gd name="T19" fmla="*/ 12 h 16"/>
                <a:gd name="T20" fmla="*/ 88 w 92"/>
                <a:gd name="T21" fmla="*/ 12 h 16"/>
                <a:gd name="T22" fmla="*/ 88 w 92"/>
                <a:gd name="T23" fmla="*/ 4 h 16"/>
                <a:gd name="T24" fmla="*/ 4 w 92"/>
                <a:gd name="T25" fmla="*/ 4 h 16"/>
                <a:gd name="T26" fmla="*/ 4 w 92"/>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6">
                  <a:moveTo>
                    <a:pt x="90" y="16"/>
                  </a:moveTo>
                  <a:cubicBezTo>
                    <a:pt x="2" y="16"/>
                    <a:pt x="2" y="16"/>
                    <a:pt x="2" y="16"/>
                  </a:cubicBezTo>
                  <a:cubicBezTo>
                    <a:pt x="1" y="16"/>
                    <a:pt x="0" y="15"/>
                    <a:pt x="0" y="14"/>
                  </a:cubicBezTo>
                  <a:cubicBezTo>
                    <a:pt x="0" y="2"/>
                    <a:pt x="0" y="2"/>
                    <a:pt x="0" y="2"/>
                  </a:cubicBezTo>
                  <a:cubicBezTo>
                    <a:pt x="0" y="1"/>
                    <a:pt x="1" y="0"/>
                    <a:pt x="2" y="0"/>
                  </a:cubicBezTo>
                  <a:cubicBezTo>
                    <a:pt x="90" y="0"/>
                    <a:pt x="90" y="0"/>
                    <a:pt x="90" y="0"/>
                  </a:cubicBezTo>
                  <a:cubicBezTo>
                    <a:pt x="91" y="0"/>
                    <a:pt x="92" y="1"/>
                    <a:pt x="92" y="2"/>
                  </a:cubicBezTo>
                  <a:cubicBezTo>
                    <a:pt x="92" y="14"/>
                    <a:pt x="92" y="14"/>
                    <a:pt x="92" y="14"/>
                  </a:cubicBezTo>
                  <a:cubicBezTo>
                    <a:pt x="92" y="15"/>
                    <a:pt x="91" y="16"/>
                    <a:pt x="90" y="16"/>
                  </a:cubicBezTo>
                  <a:close/>
                  <a:moveTo>
                    <a:pt x="4" y="12"/>
                  </a:moveTo>
                  <a:cubicBezTo>
                    <a:pt x="88" y="12"/>
                    <a:pt x="88" y="12"/>
                    <a:pt x="88" y="12"/>
                  </a:cubicBezTo>
                  <a:cubicBezTo>
                    <a:pt x="88" y="4"/>
                    <a:pt x="88" y="4"/>
                    <a:pt x="88"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1555">
              <a:extLst>
                <a:ext uri="{FF2B5EF4-FFF2-40B4-BE49-F238E27FC236}">
                  <a16:creationId xmlns:a16="http://schemas.microsoft.com/office/drawing/2014/main" id="{8D051D52-7562-44BA-A7E3-472A95FC702C}"/>
                </a:ext>
              </a:extLst>
            </p:cNvPr>
            <p:cNvSpPr>
              <a:spLocks/>
            </p:cNvSpPr>
            <p:nvPr/>
          </p:nvSpPr>
          <p:spPr bwMode="auto">
            <a:xfrm>
              <a:off x="3390900" y="5307013"/>
              <a:ext cx="346075" cy="15875"/>
            </a:xfrm>
            <a:custGeom>
              <a:avLst/>
              <a:gdLst>
                <a:gd name="T0" fmla="*/ 90 w 92"/>
                <a:gd name="T1" fmla="*/ 4 h 4"/>
                <a:gd name="T2" fmla="*/ 2 w 92"/>
                <a:gd name="T3" fmla="*/ 4 h 4"/>
                <a:gd name="T4" fmla="*/ 0 w 92"/>
                <a:gd name="T5" fmla="*/ 2 h 4"/>
                <a:gd name="T6" fmla="*/ 2 w 92"/>
                <a:gd name="T7" fmla="*/ 0 h 4"/>
                <a:gd name="T8" fmla="*/ 90 w 92"/>
                <a:gd name="T9" fmla="*/ 0 h 4"/>
                <a:gd name="T10" fmla="*/ 92 w 92"/>
                <a:gd name="T11" fmla="*/ 2 h 4"/>
                <a:gd name="T12" fmla="*/ 90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90" y="4"/>
                  </a:moveTo>
                  <a:cubicBezTo>
                    <a:pt x="2" y="4"/>
                    <a:pt x="2" y="4"/>
                    <a:pt x="2" y="4"/>
                  </a:cubicBezTo>
                  <a:cubicBezTo>
                    <a:pt x="1" y="4"/>
                    <a:pt x="0" y="3"/>
                    <a:pt x="0" y="2"/>
                  </a:cubicBezTo>
                  <a:cubicBezTo>
                    <a:pt x="0" y="1"/>
                    <a:pt x="1" y="0"/>
                    <a:pt x="2" y="0"/>
                  </a:cubicBezTo>
                  <a:cubicBezTo>
                    <a:pt x="90" y="0"/>
                    <a:pt x="90" y="0"/>
                    <a:pt x="90" y="0"/>
                  </a:cubicBezTo>
                  <a:cubicBezTo>
                    <a:pt x="91" y="0"/>
                    <a:pt x="92" y="1"/>
                    <a:pt x="92" y="2"/>
                  </a:cubicBezTo>
                  <a:cubicBezTo>
                    <a:pt x="92" y="3"/>
                    <a:pt x="91" y="4"/>
                    <a:pt x="9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1556">
              <a:extLst>
                <a:ext uri="{FF2B5EF4-FFF2-40B4-BE49-F238E27FC236}">
                  <a16:creationId xmlns:a16="http://schemas.microsoft.com/office/drawing/2014/main" id="{0D7F7FE8-933B-41C6-A7F5-9717D61AEE2B}"/>
                </a:ext>
              </a:extLst>
            </p:cNvPr>
            <p:cNvSpPr>
              <a:spLocks noEditPoints="1"/>
            </p:cNvSpPr>
            <p:nvPr/>
          </p:nvSpPr>
          <p:spPr bwMode="auto">
            <a:xfrm>
              <a:off x="3421063" y="5097463"/>
              <a:ext cx="285750" cy="225425"/>
            </a:xfrm>
            <a:custGeom>
              <a:avLst/>
              <a:gdLst>
                <a:gd name="T0" fmla="*/ 74 w 76"/>
                <a:gd name="T1" fmla="*/ 60 h 60"/>
                <a:gd name="T2" fmla="*/ 2 w 76"/>
                <a:gd name="T3" fmla="*/ 60 h 60"/>
                <a:gd name="T4" fmla="*/ 0 w 76"/>
                <a:gd name="T5" fmla="*/ 58 h 60"/>
                <a:gd name="T6" fmla="*/ 0 w 76"/>
                <a:gd name="T7" fmla="*/ 2 h 60"/>
                <a:gd name="T8" fmla="*/ 2 w 76"/>
                <a:gd name="T9" fmla="*/ 0 h 60"/>
                <a:gd name="T10" fmla="*/ 74 w 76"/>
                <a:gd name="T11" fmla="*/ 0 h 60"/>
                <a:gd name="T12" fmla="*/ 76 w 76"/>
                <a:gd name="T13" fmla="*/ 2 h 60"/>
                <a:gd name="T14" fmla="*/ 76 w 76"/>
                <a:gd name="T15" fmla="*/ 58 h 60"/>
                <a:gd name="T16" fmla="*/ 74 w 76"/>
                <a:gd name="T17" fmla="*/ 60 h 60"/>
                <a:gd name="T18" fmla="*/ 4 w 76"/>
                <a:gd name="T19" fmla="*/ 56 h 60"/>
                <a:gd name="T20" fmla="*/ 72 w 76"/>
                <a:gd name="T21" fmla="*/ 56 h 60"/>
                <a:gd name="T22" fmla="*/ 72 w 76"/>
                <a:gd name="T23" fmla="*/ 4 h 60"/>
                <a:gd name="T24" fmla="*/ 4 w 76"/>
                <a:gd name="T25" fmla="*/ 4 h 60"/>
                <a:gd name="T26" fmla="*/ 4 w 76"/>
                <a:gd name="T27"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60">
                  <a:moveTo>
                    <a:pt x="74" y="60"/>
                  </a:moveTo>
                  <a:cubicBezTo>
                    <a:pt x="2" y="60"/>
                    <a:pt x="2" y="60"/>
                    <a:pt x="2" y="60"/>
                  </a:cubicBezTo>
                  <a:cubicBezTo>
                    <a:pt x="1" y="60"/>
                    <a:pt x="0" y="59"/>
                    <a:pt x="0" y="58"/>
                  </a:cubicBezTo>
                  <a:cubicBezTo>
                    <a:pt x="0" y="2"/>
                    <a:pt x="0" y="2"/>
                    <a:pt x="0" y="2"/>
                  </a:cubicBezTo>
                  <a:cubicBezTo>
                    <a:pt x="0" y="1"/>
                    <a:pt x="1" y="0"/>
                    <a:pt x="2" y="0"/>
                  </a:cubicBezTo>
                  <a:cubicBezTo>
                    <a:pt x="74" y="0"/>
                    <a:pt x="74" y="0"/>
                    <a:pt x="74" y="0"/>
                  </a:cubicBezTo>
                  <a:cubicBezTo>
                    <a:pt x="75" y="0"/>
                    <a:pt x="76" y="1"/>
                    <a:pt x="76" y="2"/>
                  </a:cubicBezTo>
                  <a:cubicBezTo>
                    <a:pt x="76" y="58"/>
                    <a:pt x="76" y="58"/>
                    <a:pt x="76" y="58"/>
                  </a:cubicBezTo>
                  <a:cubicBezTo>
                    <a:pt x="76" y="59"/>
                    <a:pt x="75" y="60"/>
                    <a:pt x="74" y="60"/>
                  </a:cubicBezTo>
                  <a:close/>
                  <a:moveTo>
                    <a:pt x="4" y="56"/>
                  </a:moveTo>
                  <a:cubicBezTo>
                    <a:pt x="72" y="56"/>
                    <a:pt x="72" y="56"/>
                    <a:pt x="72" y="56"/>
                  </a:cubicBezTo>
                  <a:cubicBezTo>
                    <a:pt x="72" y="4"/>
                    <a:pt x="72" y="4"/>
                    <a:pt x="72" y="4"/>
                  </a:cubicBezTo>
                  <a:cubicBezTo>
                    <a:pt x="4" y="4"/>
                    <a:pt x="4" y="4"/>
                    <a:pt x="4" y="4"/>
                  </a:cubicBezTo>
                  <a:lnTo>
                    <a:pt x="4"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Rectangle 1557">
              <a:extLst>
                <a:ext uri="{FF2B5EF4-FFF2-40B4-BE49-F238E27FC236}">
                  <a16:creationId xmlns:a16="http://schemas.microsoft.com/office/drawing/2014/main" id="{1F15F04B-A059-4A3A-B43B-0B07621B9F75}"/>
                </a:ext>
              </a:extLst>
            </p:cNvPr>
            <p:cNvSpPr>
              <a:spLocks noChangeArrowheads="1"/>
            </p:cNvSpPr>
            <p:nvPr/>
          </p:nvSpPr>
          <p:spPr bwMode="auto">
            <a:xfrm>
              <a:off x="3557588" y="5314950"/>
              <a:ext cx="14288"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1558">
              <a:extLst>
                <a:ext uri="{FF2B5EF4-FFF2-40B4-BE49-F238E27FC236}">
                  <a16:creationId xmlns:a16="http://schemas.microsoft.com/office/drawing/2014/main" id="{F574CC6A-D72A-48AC-A545-A8F29D438473}"/>
                </a:ext>
              </a:extLst>
            </p:cNvPr>
            <p:cNvSpPr>
              <a:spLocks noEditPoints="1"/>
            </p:cNvSpPr>
            <p:nvPr/>
          </p:nvSpPr>
          <p:spPr bwMode="auto">
            <a:xfrm>
              <a:off x="3533775" y="5353050"/>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2"/>
                    <a:pt x="0" y="8"/>
                  </a:cubicBezTo>
                  <a:cubicBezTo>
                    <a:pt x="0" y="4"/>
                    <a:pt x="4" y="0"/>
                    <a:pt x="8" y="0"/>
                  </a:cubicBezTo>
                  <a:cubicBezTo>
                    <a:pt x="12" y="0"/>
                    <a:pt x="16" y="4"/>
                    <a:pt x="16" y="8"/>
                  </a:cubicBezTo>
                  <a:cubicBezTo>
                    <a:pt x="16" y="12"/>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1559">
              <a:extLst>
                <a:ext uri="{FF2B5EF4-FFF2-40B4-BE49-F238E27FC236}">
                  <a16:creationId xmlns:a16="http://schemas.microsoft.com/office/drawing/2014/main" id="{8970C585-4BAA-49B0-A3B4-0EDBDD4EBD80}"/>
                </a:ext>
              </a:extLst>
            </p:cNvPr>
            <p:cNvSpPr>
              <a:spLocks noEditPoints="1"/>
            </p:cNvSpPr>
            <p:nvPr/>
          </p:nvSpPr>
          <p:spPr bwMode="auto">
            <a:xfrm>
              <a:off x="3481388" y="5187950"/>
              <a:ext cx="46038" cy="104775"/>
            </a:xfrm>
            <a:custGeom>
              <a:avLst/>
              <a:gdLst>
                <a:gd name="T0" fmla="*/ 10 w 12"/>
                <a:gd name="T1" fmla="*/ 28 h 28"/>
                <a:gd name="T2" fmla="*/ 2 w 12"/>
                <a:gd name="T3" fmla="*/ 28 h 28"/>
                <a:gd name="T4" fmla="*/ 0 w 12"/>
                <a:gd name="T5" fmla="*/ 26 h 28"/>
                <a:gd name="T6" fmla="*/ 0 w 12"/>
                <a:gd name="T7" fmla="*/ 2 h 28"/>
                <a:gd name="T8" fmla="*/ 2 w 12"/>
                <a:gd name="T9" fmla="*/ 0 h 28"/>
                <a:gd name="T10" fmla="*/ 10 w 12"/>
                <a:gd name="T11" fmla="*/ 0 h 28"/>
                <a:gd name="T12" fmla="*/ 12 w 12"/>
                <a:gd name="T13" fmla="*/ 2 h 28"/>
                <a:gd name="T14" fmla="*/ 12 w 12"/>
                <a:gd name="T15" fmla="*/ 26 h 28"/>
                <a:gd name="T16" fmla="*/ 10 w 12"/>
                <a:gd name="T17" fmla="*/ 28 h 28"/>
                <a:gd name="T18" fmla="*/ 4 w 12"/>
                <a:gd name="T19" fmla="*/ 24 h 28"/>
                <a:gd name="T20" fmla="*/ 8 w 12"/>
                <a:gd name="T21" fmla="*/ 24 h 28"/>
                <a:gd name="T22" fmla="*/ 8 w 12"/>
                <a:gd name="T23" fmla="*/ 4 h 28"/>
                <a:gd name="T24" fmla="*/ 4 w 12"/>
                <a:gd name="T25" fmla="*/ 4 h 28"/>
                <a:gd name="T26" fmla="*/ 4 w 12"/>
                <a:gd name="T2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8">
                  <a:moveTo>
                    <a:pt x="10" y="28"/>
                  </a:moveTo>
                  <a:cubicBezTo>
                    <a:pt x="2" y="28"/>
                    <a:pt x="2" y="28"/>
                    <a:pt x="2" y="28"/>
                  </a:cubicBezTo>
                  <a:cubicBezTo>
                    <a:pt x="1" y="28"/>
                    <a:pt x="0" y="27"/>
                    <a:pt x="0" y="26"/>
                  </a:cubicBezTo>
                  <a:cubicBezTo>
                    <a:pt x="0" y="2"/>
                    <a:pt x="0" y="2"/>
                    <a:pt x="0" y="2"/>
                  </a:cubicBezTo>
                  <a:cubicBezTo>
                    <a:pt x="0" y="1"/>
                    <a:pt x="1" y="0"/>
                    <a:pt x="2" y="0"/>
                  </a:cubicBezTo>
                  <a:cubicBezTo>
                    <a:pt x="10" y="0"/>
                    <a:pt x="10" y="0"/>
                    <a:pt x="10" y="0"/>
                  </a:cubicBezTo>
                  <a:cubicBezTo>
                    <a:pt x="11" y="0"/>
                    <a:pt x="12" y="1"/>
                    <a:pt x="12" y="2"/>
                  </a:cubicBezTo>
                  <a:cubicBezTo>
                    <a:pt x="12" y="26"/>
                    <a:pt x="12" y="26"/>
                    <a:pt x="12" y="26"/>
                  </a:cubicBezTo>
                  <a:cubicBezTo>
                    <a:pt x="12" y="27"/>
                    <a:pt x="11" y="28"/>
                    <a:pt x="10" y="28"/>
                  </a:cubicBezTo>
                  <a:close/>
                  <a:moveTo>
                    <a:pt x="4" y="24"/>
                  </a:moveTo>
                  <a:cubicBezTo>
                    <a:pt x="8" y="24"/>
                    <a:pt x="8" y="24"/>
                    <a:pt x="8" y="24"/>
                  </a:cubicBezTo>
                  <a:cubicBezTo>
                    <a:pt x="8" y="4"/>
                    <a:pt x="8" y="4"/>
                    <a:pt x="8" y="4"/>
                  </a:cubicBezTo>
                  <a:cubicBezTo>
                    <a:pt x="4" y="4"/>
                    <a:pt x="4" y="4"/>
                    <a:pt x="4" y="4"/>
                  </a:cubicBezTo>
                  <a:lnTo>
                    <a:pt x="4"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1560">
              <a:extLst>
                <a:ext uri="{FF2B5EF4-FFF2-40B4-BE49-F238E27FC236}">
                  <a16:creationId xmlns:a16="http://schemas.microsoft.com/office/drawing/2014/main" id="{4D28ED94-DF10-4EFF-823C-97CFCA2B5F26}"/>
                </a:ext>
              </a:extLst>
            </p:cNvPr>
            <p:cNvSpPr>
              <a:spLocks noEditPoints="1"/>
            </p:cNvSpPr>
            <p:nvPr/>
          </p:nvSpPr>
          <p:spPr bwMode="auto">
            <a:xfrm>
              <a:off x="3541713" y="5218113"/>
              <a:ext cx="44450" cy="74613"/>
            </a:xfrm>
            <a:custGeom>
              <a:avLst/>
              <a:gdLst>
                <a:gd name="T0" fmla="*/ 10 w 12"/>
                <a:gd name="T1" fmla="*/ 20 h 20"/>
                <a:gd name="T2" fmla="*/ 2 w 12"/>
                <a:gd name="T3" fmla="*/ 20 h 20"/>
                <a:gd name="T4" fmla="*/ 0 w 12"/>
                <a:gd name="T5" fmla="*/ 18 h 20"/>
                <a:gd name="T6" fmla="*/ 0 w 12"/>
                <a:gd name="T7" fmla="*/ 2 h 20"/>
                <a:gd name="T8" fmla="*/ 2 w 12"/>
                <a:gd name="T9" fmla="*/ 0 h 20"/>
                <a:gd name="T10" fmla="*/ 10 w 12"/>
                <a:gd name="T11" fmla="*/ 0 h 20"/>
                <a:gd name="T12" fmla="*/ 12 w 12"/>
                <a:gd name="T13" fmla="*/ 2 h 20"/>
                <a:gd name="T14" fmla="*/ 12 w 12"/>
                <a:gd name="T15" fmla="*/ 18 h 20"/>
                <a:gd name="T16" fmla="*/ 10 w 12"/>
                <a:gd name="T17" fmla="*/ 20 h 20"/>
                <a:gd name="T18" fmla="*/ 4 w 12"/>
                <a:gd name="T19" fmla="*/ 16 h 20"/>
                <a:gd name="T20" fmla="*/ 8 w 12"/>
                <a:gd name="T21" fmla="*/ 16 h 20"/>
                <a:gd name="T22" fmla="*/ 8 w 12"/>
                <a:gd name="T23" fmla="*/ 4 h 20"/>
                <a:gd name="T24" fmla="*/ 4 w 12"/>
                <a:gd name="T25" fmla="*/ 4 h 20"/>
                <a:gd name="T26" fmla="*/ 4 w 12"/>
                <a:gd name="T27"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0">
                  <a:moveTo>
                    <a:pt x="10" y="20"/>
                  </a:moveTo>
                  <a:cubicBezTo>
                    <a:pt x="2" y="20"/>
                    <a:pt x="2" y="20"/>
                    <a:pt x="2" y="20"/>
                  </a:cubicBezTo>
                  <a:cubicBezTo>
                    <a:pt x="1" y="20"/>
                    <a:pt x="0" y="19"/>
                    <a:pt x="0" y="18"/>
                  </a:cubicBezTo>
                  <a:cubicBezTo>
                    <a:pt x="0" y="2"/>
                    <a:pt x="0" y="2"/>
                    <a:pt x="0" y="2"/>
                  </a:cubicBezTo>
                  <a:cubicBezTo>
                    <a:pt x="0" y="1"/>
                    <a:pt x="1" y="0"/>
                    <a:pt x="2" y="0"/>
                  </a:cubicBezTo>
                  <a:cubicBezTo>
                    <a:pt x="10" y="0"/>
                    <a:pt x="10" y="0"/>
                    <a:pt x="10" y="0"/>
                  </a:cubicBezTo>
                  <a:cubicBezTo>
                    <a:pt x="11" y="0"/>
                    <a:pt x="12" y="1"/>
                    <a:pt x="12" y="2"/>
                  </a:cubicBezTo>
                  <a:cubicBezTo>
                    <a:pt x="12" y="18"/>
                    <a:pt x="12" y="18"/>
                    <a:pt x="12" y="18"/>
                  </a:cubicBezTo>
                  <a:cubicBezTo>
                    <a:pt x="12" y="19"/>
                    <a:pt x="11" y="20"/>
                    <a:pt x="10" y="20"/>
                  </a:cubicBezTo>
                  <a:close/>
                  <a:moveTo>
                    <a:pt x="4" y="16"/>
                  </a:moveTo>
                  <a:cubicBezTo>
                    <a:pt x="8" y="16"/>
                    <a:pt x="8" y="16"/>
                    <a:pt x="8" y="16"/>
                  </a:cubicBezTo>
                  <a:cubicBezTo>
                    <a:pt x="8" y="4"/>
                    <a:pt x="8" y="4"/>
                    <a:pt x="8" y="4"/>
                  </a:cubicBezTo>
                  <a:cubicBezTo>
                    <a:pt x="4" y="4"/>
                    <a:pt x="4" y="4"/>
                    <a:pt x="4" y="4"/>
                  </a:cubicBezTo>
                  <a:lnTo>
                    <a:pt x="4"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Freeform 1561">
              <a:extLst>
                <a:ext uri="{FF2B5EF4-FFF2-40B4-BE49-F238E27FC236}">
                  <a16:creationId xmlns:a16="http://schemas.microsoft.com/office/drawing/2014/main" id="{5F180843-899A-45A2-B5B4-7FBCB8AED5F0}"/>
                </a:ext>
              </a:extLst>
            </p:cNvPr>
            <p:cNvSpPr>
              <a:spLocks noEditPoints="1"/>
            </p:cNvSpPr>
            <p:nvPr/>
          </p:nvSpPr>
          <p:spPr bwMode="auto">
            <a:xfrm>
              <a:off x="3602038" y="5127625"/>
              <a:ext cx="44450" cy="165100"/>
            </a:xfrm>
            <a:custGeom>
              <a:avLst/>
              <a:gdLst>
                <a:gd name="T0" fmla="*/ 10 w 12"/>
                <a:gd name="T1" fmla="*/ 44 h 44"/>
                <a:gd name="T2" fmla="*/ 2 w 12"/>
                <a:gd name="T3" fmla="*/ 44 h 44"/>
                <a:gd name="T4" fmla="*/ 0 w 12"/>
                <a:gd name="T5" fmla="*/ 42 h 44"/>
                <a:gd name="T6" fmla="*/ 0 w 12"/>
                <a:gd name="T7" fmla="*/ 2 h 44"/>
                <a:gd name="T8" fmla="*/ 2 w 12"/>
                <a:gd name="T9" fmla="*/ 0 h 44"/>
                <a:gd name="T10" fmla="*/ 10 w 12"/>
                <a:gd name="T11" fmla="*/ 0 h 44"/>
                <a:gd name="T12" fmla="*/ 12 w 12"/>
                <a:gd name="T13" fmla="*/ 2 h 44"/>
                <a:gd name="T14" fmla="*/ 12 w 12"/>
                <a:gd name="T15" fmla="*/ 42 h 44"/>
                <a:gd name="T16" fmla="*/ 10 w 12"/>
                <a:gd name="T17" fmla="*/ 44 h 44"/>
                <a:gd name="T18" fmla="*/ 4 w 12"/>
                <a:gd name="T19" fmla="*/ 40 h 44"/>
                <a:gd name="T20" fmla="*/ 8 w 12"/>
                <a:gd name="T21" fmla="*/ 40 h 44"/>
                <a:gd name="T22" fmla="*/ 8 w 12"/>
                <a:gd name="T23" fmla="*/ 4 h 44"/>
                <a:gd name="T24" fmla="*/ 4 w 12"/>
                <a:gd name="T25" fmla="*/ 4 h 44"/>
                <a:gd name="T26" fmla="*/ 4 w 12"/>
                <a:gd name="T2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44">
                  <a:moveTo>
                    <a:pt x="10" y="44"/>
                  </a:moveTo>
                  <a:cubicBezTo>
                    <a:pt x="2" y="44"/>
                    <a:pt x="2" y="44"/>
                    <a:pt x="2" y="44"/>
                  </a:cubicBezTo>
                  <a:cubicBezTo>
                    <a:pt x="1" y="44"/>
                    <a:pt x="0" y="43"/>
                    <a:pt x="0" y="42"/>
                  </a:cubicBezTo>
                  <a:cubicBezTo>
                    <a:pt x="0" y="2"/>
                    <a:pt x="0" y="2"/>
                    <a:pt x="0" y="2"/>
                  </a:cubicBezTo>
                  <a:cubicBezTo>
                    <a:pt x="0" y="1"/>
                    <a:pt x="1" y="0"/>
                    <a:pt x="2" y="0"/>
                  </a:cubicBezTo>
                  <a:cubicBezTo>
                    <a:pt x="10" y="0"/>
                    <a:pt x="10" y="0"/>
                    <a:pt x="10" y="0"/>
                  </a:cubicBezTo>
                  <a:cubicBezTo>
                    <a:pt x="11" y="0"/>
                    <a:pt x="12" y="1"/>
                    <a:pt x="12" y="2"/>
                  </a:cubicBezTo>
                  <a:cubicBezTo>
                    <a:pt x="12" y="42"/>
                    <a:pt x="12" y="42"/>
                    <a:pt x="12" y="42"/>
                  </a:cubicBezTo>
                  <a:cubicBezTo>
                    <a:pt x="12" y="43"/>
                    <a:pt x="11" y="44"/>
                    <a:pt x="10" y="44"/>
                  </a:cubicBezTo>
                  <a:close/>
                  <a:moveTo>
                    <a:pt x="4" y="40"/>
                  </a:moveTo>
                  <a:cubicBezTo>
                    <a:pt x="8" y="40"/>
                    <a:pt x="8" y="40"/>
                    <a:pt x="8" y="40"/>
                  </a:cubicBezTo>
                  <a:cubicBezTo>
                    <a:pt x="8" y="4"/>
                    <a:pt x="8" y="4"/>
                    <a:pt x="8" y="4"/>
                  </a:cubicBezTo>
                  <a:cubicBezTo>
                    <a:pt x="4" y="4"/>
                    <a:pt x="4" y="4"/>
                    <a:pt x="4" y="4"/>
                  </a:cubicBezTo>
                  <a:lnTo>
                    <a:pt x="4"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Freeform 1562">
              <a:extLst>
                <a:ext uri="{FF2B5EF4-FFF2-40B4-BE49-F238E27FC236}">
                  <a16:creationId xmlns:a16="http://schemas.microsoft.com/office/drawing/2014/main" id="{2F3404FF-D22B-4CBD-8B3D-E77383C53945}"/>
                </a:ext>
              </a:extLst>
            </p:cNvPr>
            <p:cNvSpPr>
              <a:spLocks/>
            </p:cNvSpPr>
            <p:nvPr/>
          </p:nvSpPr>
          <p:spPr bwMode="auto">
            <a:xfrm>
              <a:off x="3451225" y="5127625"/>
              <a:ext cx="225425" cy="165100"/>
            </a:xfrm>
            <a:custGeom>
              <a:avLst/>
              <a:gdLst>
                <a:gd name="T0" fmla="*/ 58 w 60"/>
                <a:gd name="T1" fmla="*/ 44 h 44"/>
                <a:gd name="T2" fmla="*/ 2 w 60"/>
                <a:gd name="T3" fmla="*/ 44 h 44"/>
                <a:gd name="T4" fmla="*/ 0 w 60"/>
                <a:gd name="T5" fmla="*/ 42 h 44"/>
                <a:gd name="T6" fmla="*/ 0 w 60"/>
                <a:gd name="T7" fmla="*/ 2 h 44"/>
                <a:gd name="T8" fmla="*/ 2 w 60"/>
                <a:gd name="T9" fmla="*/ 0 h 44"/>
                <a:gd name="T10" fmla="*/ 4 w 60"/>
                <a:gd name="T11" fmla="*/ 2 h 44"/>
                <a:gd name="T12" fmla="*/ 4 w 60"/>
                <a:gd name="T13" fmla="*/ 40 h 44"/>
                <a:gd name="T14" fmla="*/ 58 w 60"/>
                <a:gd name="T15" fmla="*/ 40 h 44"/>
                <a:gd name="T16" fmla="*/ 60 w 60"/>
                <a:gd name="T17" fmla="*/ 42 h 44"/>
                <a:gd name="T18" fmla="*/ 58 w 60"/>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44">
                  <a:moveTo>
                    <a:pt x="58" y="44"/>
                  </a:moveTo>
                  <a:cubicBezTo>
                    <a:pt x="2" y="44"/>
                    <a:pt x="2" y="44"/>
                    <a:pt x="2" y="44"/>
                  </a:cubicBezTo>
                  <a:cubicBezTo>
                    <a:pt x="1" y="44"/>
                    <a:pt x="0" y="43"/>
                    <a:pt x="0" y="42"/>
                  </a:cubicBezTo>
                  <a:cubicBezTo>
                    <a:pt x="0" y="2"/>
                    <a:pt x="0" y="2"/>
                    <a:pt x="0" y="2"/>
                  </a:cubicBezTo>
                  <a:cubicBezTo>
                    <a:pt x="0" y="1"/>
                    <a:pt x="1" y="0"/>
                    <a:pt x="2" y="0"/>
                  </a:cubicBezTo>
                  <a:cubicBezTo>
                    <a:pt x="3" y="0"/>
                    <a:pt x="4" y="1"/>
                    <a:pt x="4" y="2"/>
                  </a:cubicBezTo>
                  <a:cubicBezTo>
                    <a:pt x="4" y="40"/>
                    <a:pt x="4" y="40"/>
                    <a:pt x="4" y="40"/>
                  </a:cubicBezTo>
                  <a:cubicBezTo>
                    <a:pt x="58" y="40"/>
                    <a:pt x="58" y="40"/>
                    <a:pt x="58" y="40"/>
                  </a:cubicBezTo>
                  <a:cubicBezTo>
                    <a:pt x="59" y="40"/>
                    <a:pt x="60" y="41"/>
                    <a:pt x="60" y="42"/>
                  </a:cubicBezTo>
                  <a:cubicBezTo>
                    <a:pt x="60" y="43"/>
                    <a:pt x="59" y="44"/>
                    <a:pt x="5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cxnSp>
        <p:nvCxnSpPr>
          <p:cNvPr id="3" name="Straight Connector 2">
            <a:extLst>
              <a:ext uri="{FF2B5EF4-FFF2-40B4-BE49-F238E27FC236}">
                <a16:creationId xmlns:a16="http://schemas.microsoft.com/office/drawing/2014/main" id="{4C22C758-D75A-4F33-B555-4AEA832A755F}"/>
              </a:ext>
            </a:extLst>
          </p:cNvPr>
          <p:cNvCxnSpPr>
            <a:cxnSpLocks/>
          </p:cNvCxnSpPr>
          <p:nvPr/>
        </p:nvCxnSpPr>
        <p:spPr>
          <a:xfrm>
            <a:off x="3509687" y="4099695"/>
            <a:ext cx="0" cy="639878"/>
          </a:xfrm>
          <a:prstGeom prst="line">
            <a:avLst/>
          </a:prstGeom>
          <a:ln w="38100">
            <a:solidFill>
              <a:srgbClr val="BBE61A">
                <a:alpha val="83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53F60E7-28A3-442F-B950-0048892ED741}"/>
              </a:ext>
            </a:extLst>
          </p:cNvPr>
          <p:cNvCxnSpPr>
            <a:cxnSpLocks/>
          </p:cNvCxnSpPr>
          <p:nvPr/>
        </p:nvCxnSpPr>
        <p:spPr>
          <a:xfrm>
            <a:off x="3490437" y="4727068"/>
            <a:ext cx="738350" cy="0"/>
          </a:xfrm>
          <a:prstGeom prst="line">
            <a:avLst/>
          </a:prstGeom>
          <a:ln w="38100">
            <a:solidFill>
              <a:srgbClr val="BBE61A">
                <a:alpha val="83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0E0B66F-F0BA-4AA2-A7D4-C38BC56ECBB7}"/>
              </a:ext>
            </a:extLst>
          </p:cNvPr>
          <p:cNvCxnSpPr>
            <a:cxnSpLocks/>
          </p:cNvCxnSpPr>
          <p:nvPr/>
        </p:nvCxnSpPr>
        <p:spPr>
          <a:xfrm>
            <a:off x="8557757" y="4106990"/>
            <a:ext cx="892870" cy="0"/>
          </a:xfrm>
          <a:prstGeom prst="line">
            <a:avLst/>
          </a:prstGeom>
          <a:ln w="38100">
            <a:solidFill>
              <a:schemeClr val="accent1">
                <a:alpha val="83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9157C64-433D-40BA-A732-3A3147D67324}"/>
              </a:ext>
            </a:extLst>
          </p:cNvPr>
          <p:cNvCxnSpPr>
            <a:cxnSpLocks/>
          </p:cNvCxnSpPr>
          <p:nvPr/>
        </p:nvCxnSpPr>
        <p:spPr>
          <a:xfrm flipV="1">
            <a:off x="9459014" y="4083782"/>
            <a:ext cx="0" cy="643286"/>
          </a:xfrm>
          <a:prstGeom prst="line">
            <a:avLst/>
          </a:prstGeom>
          <a:ln w="38100">
            <a:solidFill>
              <a:schemeClr val="accent1">
                <a:alpha val="83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BE97400-E17C-45EB-93D1-EC9066646B84}"/>
              </a:ext>
            </a:extLst>
          </p:cNvPr>
          <p:cNvSpPr txBox="1"/>
          <p:nvPr/>
        </p:nvSpPr>
        <p:spPr>
          <a:xfrm>
            <a:off x="1693199" y="3500551"/>
            <a:ext cx="8805602" cy="1077218"/>
          </a:xfrm>
          <a:prstGeom prst="rect">
            <a:avLst/>
          </a:prstGeom>
          <a:noFill/>
        </p:spPr>
        <p:txBody>
          <a:bodyPr wrap="square" rtlCol="0">
            <a:spAutoFit/>
          </a:bodyPr>
          <a:lstStyle/>
          <a:p>
            <a:pPr algn="ctr"/>
            <a:r>
              <a:rPr lang="en-US" sz="3200" i="1" dirty="0">
                <a:solidFill>
                  <a:schemeClr val="bg1"/>
                </a:solidFill>
              </a:rPr>
              <a:t>(Olist E-Commerce Brazil)</a:t>
            </a:r>
            <a:endParaRPr lang="id-ID" sz="1200" b="1" i="1" dirty="0">
              <a:solidFill>
                <a:schemeClr val="bg1"/>
              </a:solidFill>
              <a:ea typeface="Segoe UI" panose="020B0502040204020203" pitchFamily="34" charset="0"/>
              <a:cs typeface="Segoe UI" panose="020B0502040204020203" pitchFamily="34" charset="0"/>
            </a:endParaRPr>
          </a:p>
          <a:p>
            <a:pPr algn="ctr"/>
            <a:endParaRPr lang="en-US" sz="3200" dirty="0"/>
          </a:p>
        </p:txBody>
      </p:sp>
      <p:sp>
        <p:nvSpPr>
          <p:cNvPr id="49" name="Rectangle 48">
            <a:extLst>
              <a:ext uri="{FF2B5EF4-FFF2-40B4-BE49-F238E27FC236}">
                <a16:creationId xmlns:a16="http://schemas.microsoft.com/office/drawing/2014/main" id="{F6120576-B2DA-4B62-9D2D-5380EB32F6BF}"/>
              </a:ext>
            </a:extLst>
          </p:cNvPr>
          <p:cNvSpPr/>
          <p:nvPr/>
        </p:nvSpPr>
        <p:spPr>
          <a:xfrm>
            <a:off x="1548389" y="635794"/>
            <a:ext cx="9325098" cy="2947309"/>
          </a:xfrm>
          <a:prstGeom prst="rect">
            <a:avLst/>
          </a:prstGeom>
        </p:spPr>
        <p:txBody>
          <a:bodyPr wrap="square" lIns="0" tIns="0" rIns="0" bIns="0" anchor="b" anchorCtr="0">
            <a:noAutofit/>
          </a:bodyPr>
          <a:lstStyle/>
          <a:p>
            <a:pPr algn="ctr"/>
            <a:r>
              <a:rPr lang="en-US" sz="5400" b="1" dirty="0">
                <a:solidFill>
                  <a:schemeClr val="bg1"/>
                </a:solidFill>
              </a:rPr>
              <a:t>Customer Orders &amp; Performance Analysis</a:t>
            </a:r>
          </a:p>
        </p:txBody>
      </p:sp>
      <p:pic>
        <p:nvPicPr>
          <p:cNvPr id="32" name="Picture 31">
            <a:extLst>
              <a:ext uri="{FF2B5EF4-FFF2-40B4-BE49-F238E27FC236}">
                <a16:creationId xmlns:a16="http://schemas.microsoft.com/office/drawing/2014/main" id="{9C18190A-4F1E-49C0-BD28-B1A5A46F2721}"/>
              </a:ext>
            </a:extLst>
          </p:cNvPr>
          <p:cNvPicPr>
            <a:picLocks noChangeAspect="1"/>
          </p:cNvPicPr>
          <p:nvPr/>
        </p:nvPicPr>
        <p:blipFill>
          <a:blip r:embed="rId4">
            <a:alphaModFix amt="19000"/>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058388" y="3305913"/>
            <a:ext cx="781639" cy="753744"/>
          </a:xfrm>
          <a:prstGeom prst="rect">
            <a:avLst/>
          </a:prstGeom>
          <a:effectLst>
            <a:outerShdw blurRad="50800" dist="38100" dir="2700000" algn="tl" rotWithShape="0">
              <a:srgbClr val="BBE61A">
                <a:alpha val="40000"/>
              </a:srgbClr>
            </a:outerShdw>
          </a:effectLst>
        </p:spPr>
      </p:pic>
    </p:spTree>
    <p:extLst>
      <p:ext uri="{BB962C8B-B14F-4D97-AF65-F5344CB8AC3E}">
        <p14:creationId xmlns:p14="http://schemas.microsoft.com/office/powerpoint/2010/main" val="100911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7226C53-5903-44D4-BB7C-C869F3E480E9}"/>
              </a:ext>
            </a:extLst>
          </p:cNvPr>
          <p:cNvSpPr/>
          <p:nvPr/>
        </p:nvSpPr>
        <p:spPr>
          <a:xfrm>
            <a:off x="0" y="0"/>
            <a:ext cx="12203824" cy="6858000"/>
          </a:xfrm>
          <a:prstGeom prst="rect">
            <a:avLst/>
          </a:prstGeom>
          <a:solidFill>
            <a:schemeClr val="tx1">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5E32BD-1196-447B-8344-CB6772EEA780}"/>
              </a:ext>
            </a:extLst>
          </p:cNvPr>
          <p:cNvSpPr/>
          <p:nvPr/>
        </p:nvSpPr>
        <p:spPr>
          <a:xfrm>
            <a:off x="762000" y="157221"/>
            <a:ext cx="10668000" cy="553998"/>
          </a:xfrm>
          <a:prstGeom prst="rect">
            <a:avLst/>
          </a:prstGeom>
        </p:spPr>
        <p:txBody>
          <a:bodyPr wrap="square" lIns="0" tIns="0" rIns="0" bIns="0">
            <a:spAutoFit/>
          </a:bodyPr>
          <a:lstStyle/>
          <a:p>
            <a:r>
              <a:rPr lang="en-US" sz="3600" b="1" dirty="0">
                <a:solidFill>
                  <a:schemeClr val="bg1"/>
                </a:solidFill>
              </a:rPr>
              <a:t>Conclusion </a:t>
            </a:r>
            <a:endParaRPr lang="id-ID" sz="3600" b="1" dirty="0">
              <a:solidFill>
                <a:schemeClr val="bg1"/>
              </a:solidFill>
            </a:endParaRPr>
          </a:p>
        </p:txBody>
      </p:sp>
      <p:sp>
        <p:nvSpPr>
          <p:cNvPr id="4" name="Rectangle 3">
            <a:extLst>
              <a:ext uri="{FF2B5EF4-FFF2-40B4-BE49-F238E27FC236}">
                <a16:creationId xmlns:a16="http://schemas.microsoft.com/office/drawing/2014/main" id="{9167906D-A2FE-42F0-BDDD-6EA2D0292A5F}"/>
              </a:ext>
            </a:extLst>
          </p:cNvPr>
          <p:cNvSpPr/>
          <p:nvPr/>
        </p:nvSpPr>
        <p:spPr>
          <a:xfrm flipV="1">
            <a:off x="762000" y="149527"/>
            <a:ext cx="542925" cy="45719"/>
          </a:xfrm>
          <a:prstGeom prst="rect">
            <a:avLst/>
          </a:prstGeom>
          <a:solidFill>
            <a:srgbClr val="BBE6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50" name="TextBox 49">
            <a:extLst>
              <a:ext uri="{FF2B5EF4-FFF2-40B4-BE49-F238E27FC236}">
                <a16:creationId xmlns:a16="http://schemas.microsoft.com/office/drawing/2014/main" id="{F1AEC32C-DFED-4BEA-ADC0-8D4A969BD92E}"/>
              </a:ext>
            </a:extLst>
          </p:cNvPr>
          <p:cNvSpPr txBox="1"/>
          <p:nvPr/>
        </p:nvSpPr>
        <p:spPr>
          <a:xfrm>
            <a:off x="762000" y="863077"/>
            <a:ext cx="4762500" cy="276999"/>
          </a:xfrm>
          <a:prstGeom prst="rect">
            <a:avLst/>
          </a:prstGeom>
          <a:noFill/>
        </p:spPr>
        <p:txBody>
          <a:bodyPr wrap="square" lIns="0" tIns="0" rIns="0" bIns="0" rtlCol="0">
            <a:spAutoFit/>
          </a:bodyPr>
          <a:lstStyle/>
          <a:p>
            <a:endParaRPr lang="en-US" i="1" dirty="0">
              <a:solidFill>
                <a:schemeClr val="bg1"/>
              </a:solidFill>
            </a:endParaRPr>
          </a:p>
        </p:txBody>
      </p:sp>
      <p:sp>
        <p:nvSpPr>
          <p:cNvPr id="2" name="Rectangle: Diagonal Corners Snipped 1">
            <a:extLst>
              <a:ext uri="{FF2B5EF4-FFF2-40B4-BE49-F238E27FC236}">
                <a16:creationId xmlns:a16="http://schemas.microsoft.com/office/drawing/2014/main" id="{715DDA18-CA39-485A-AB80-C1F47511FC90}"/>
              </a:ext>
            </a:extLst>
          </p:cNvPr>
          <p:cNvSpPr/>
          <p:nvPr/>
        </p:nvSpPr>
        <p:spPr>
          <a:xfrm>
            <a:off x="-21021" y="711220"/>
            <a:ext cx="12192000" cy="6146779"/>
          </a:xfrm>
          <a:prstGeom prst="snip2DiagRect">
            <a:avLst>
              <a:gd name="adj1" fmla="val 0"/>
              <a:gd name="adj2" fmla="val 36976"/>
            </a:avLst>
          </a:prstGeom>
          <a:solidFill>
            <a:srgbClr val="EAF4E4">
              <a:alpha val="9764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a:solidFill>
                  <a:schemeClr val="tx1"/>
                </a:solidFill>
              </a:rPr>
              <a:t>The analysis of </a:t>
            </a:r>
            <a:r>
              <a:rPr lang="en-US" sz="2000" dirty="0" err="1">
                <a:solidFill>
                  <a:schemeClr val="tx1"/>
                </a:solidFill>
              </a:rPr>
              <a:t>Olist’s</a:t>
            </a:r>
            <a:r>
              <a:rPr lang="en-US" sz="2000" dirty="0">
                <a:solidFill>
                  <a:schemeClr val="tx1"/>
                </a:solidFill>
              </a:rPr>
              <a:t> Brazilian e-commerce dataset from 2016 to 2018 reveals key operational and customer behavior patterns that can drive strategic decisions. São Paulo (SP) not only recorded the highest number of orders and total revenue (~₦5 million), but also achieved the shortest average delivery time across all states, indicating strong logistics and fulfillment systems.</a:t>
            </a:r>
          </a:p>
          <a:p>
            <a:pPr algn="just"/>
            <a:endParaRPr lang="en-US" sz="2000" dirty="0">
              <a:solidFill>
                <a:schemeClr val="tx1"/>
              </a:solidFill>
            </a:endParaRPr>
          </a:p>
          <a:p>
            <a:pPr algn="just"/>
            <a:r>
              <a:rPr lang="en-US" sz="2000" dirty="0">
                <a:solidFill>
                  <a:schemeClr val="tx1"/>
                </a:solidFill>
              </a:rPr>
              <a:t> A clear link was found between delivery speed and customer satisfaction  review scores improved as delivery span shortened, with 5-star reviews averaging 11 days compared to 17 days for 1-star reviews. The Health &amp; Personal Care category emerged as the top revenue generator, pointing to strong demand for wellness products. Additionally, the majority of orders were placed in the months of May to August, suggesting seasonal demand trends. These insights reinforce the value of operational efficiency, category prioritization, and understanding customer expectations in improving performance.</a:t>
            </a:r>
          </a:p>
        </p:txBody>
      </p:sp>
    </p:spTree>
    <p:extLst>
      <p:ext uri="{BB962C8B-B14F-4D97-AF65-F5344CB8AC3E}">
        <p14:creationId xmlns:p14="http://schemas.microsoft.com/office/powerpoint/2010/main" val="908192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7226C53-5903-44D4-BB7C-C869F3E480E9}"/>
              </a:ext>
            </a:extLst>
          </p:cNvPr>
          <p:cNvSpPr/>
          <p:nvPr/>
        </p:nvSpPr>
        <p:spPr>
          <a:xfrm>
            <a:off x="0" y="0"/>
            <a:ext cx="12203824" cy="6858000"/>
          </a:xfrm>
          <a:prstGeom prst="rect">
            <a:avLst/>
          </a:prstGeom>
          <a:solidFill>
            <a:schemeClr val="tx1">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5E32BD-1196-447B-8344-CB6772EEA780}"/>
              </a:ext>
            </a:extLst>
          </p:cNvPr>
          <p:cNvSpPr/>
          <p:nvPr/>
        </p:nvSpPr>
        <p:spPr>
          <a:xfrm>
            <a:off x="762000" y="157221"/>
            <a:ext cx="10668000" cy="553998"/>
          </a:xfrm>
          <a:prstGeom prst="rect">
            <a:avLst/>
          </a:prstGeom>
        </p:spPr>
        <p:txBody>
          <a:bodyPr wrap="square" lIns="0" tIns="0" rIns="0" bIns="0">
            <a:spAutoFit/>
          </a:bodyPr>
          <a:lstStyle/>
          <a:p>
            <a:r>
              <a:rPr lang="en-US" sz="3600" b="1" dirty="0">
                <a:solidFill>
                  <a:schemeClr val="bg1"/>
                </a:solidFill>
              </a:rPr>
              <a:t>Recommendation </a:t>
            </a:r>
            <a:endParaRPr lang="id-ID" sz="3600" b="1" dirty="0">
              <a:solidFill>
                <a:schemeClr val="bg1"/>
              </a:solidFill>
            </a:endParaRPr>
          </a:p>
        </p:txBody>
      </p:sp>
      <p:sp>
        <p:nvSpPr>
          <p:cNvPr id="4" name="Rectangle 3">
            <a:extLst>
              <a:ext uri="{FF2B5EF4-FFF2-40B4-BE49-F238E27FC236}">
                <a16:creationId xmlns:a16="http://schemas.microsoft.com/office/drawing/2014/main" id="{9167906D-A2FE-42F0-BDDD-6EA2D0292A5F}"/>
              </a:ext>
            </a:extLst>
          </p:cNvPr>
          <p:cNvSpPr/>
          <p:nvPr/>
        </p:nvSpPr>
        <p:spPr>
          <a:xfrm flipV="1">
            <a:off x="762000" y="149527"/>
            <a:ext cx="542925" cy="45719"/>
          </a:xfrm>
          <a:prstGeom prst="rect">
            <a:avLst/>
          </a:prstGeom>
          <a:solidFill>
            <a:srgbClr val="BBE6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50" name="TextBox 49">
            <a:extLst>
              <a:ext uri="{FF2B5EF4-FFF2-40B4-BE49-F238E27FC236}">
                <a16:creationId xmlns:a16="http://schemas.microsoft.com/office/drawing/2014/main" id="{F1AEC32C-DFED-4BEA-ADC0-8D4A969BD92E}"/>
              </a:ext>
            </a:extLst>
          </p:cNvPr>
          <p:cNvSpPr txBox="1"/>
          <p:nvPr/>
        </p:nvSpPr>
        <p:spPr>
          <a:xfrm>
            <a:off x="762000" y="863077"/>
            <a:ext cx="4762500" cy="276999"/>
          </a:xfrm>
          <a:prstGeom prst="rect">
            <a:avLst/>
          </a:prstGeom>
          <a:noFill/>
        </p:spPr>
        <p:txBody>
          <a:bodyPr wrap="square" lIns="0" tIns="0" rIns="0" bIns="0" rtlCol="0">
            <a:spAutoFit/>
          </a:bodyPr>
          <a:lstStyle/>
          <a:p>
            <a:endParaRPr lang="en-US" i="1" dirty="0">
              <a:solidFill>
                <a:schemeClr val="bg1"/>
              </a:solidFill>
            </a:endParaRPr>
          </a:p>
        </p:txBody>
      </p:sp>
      <p:sp>
        <p:nvSpPr>
          <p:cNvPr id="2" name="Rectangle: Diagonal Corners Snipped 1">
            <a:extLst>
              <a:ext uri="{FF2B5EF4-FFF2-40B4-BE49-F238E27FC236}">
                <a16:creationId xmlns:a16="http://schemas.microsoft.com/office/drawing/2014/main" id="{715DDA18-CA39-485A-AB80-C1F47511FC90}"/>
              </a:ext>
            </a:extLst>
          </p:cNvPr>
          <p:cNvSpPr/>
          <p:nvPr/>
        </p:nvSpPr>
        <p:spPr>
          <a:xfrm>
            <a:off x="-21021" y="711220"/>
            <a:ext cx="12192000" cy="6146779"/>
          </a:xfrm>
          <a:prstGeom prst="snip2DiagRect">
            <a:avLst>
              <a:gd name="adj1" fmla="val 0"/>
              <a:gd name="adj2" fmla="val 36976"/>
            </a:avLst>
          </a:prstGeom>
          <a:solidFill>
            <a:srgbClr val="EAF4E4">
              <a:alpha val="9764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err="1">
                <a:solidFill>
                  <a:schemeClr val="tx1"/>
                </a:solidFill>
              </a:rPr>
              <a:t>Olist</a:t>
            </a:r>
            <a:r>
              <a:rPr lang="en-US" sz="2000" dirty="0">
                <a:solidFill>
                  <a:schemeClr val="tx1"/>
                </a:solidFill>
              </a:rPr>
              <a:t> should replicate SP’s logistics strategies in other high-potential regions to reduce delivery times and improve customer satisfaction. Priority attention should be given to the Health &amp; Personal Care category by expanding product offerings, ensuring steady inventory, and tailoring marketing efforts. </a:t>
            </a:r>
          </a:p>
          <a:p>
            <a:pPr algn="just"/>
            <a:endParaRPr lang="en-US" sz="2000" dirty="0">
              <a:solidFill>
                <a:schemeClr val="tx1"/>
              </a:solidFill>
            </a:endParaRPr>
          </a:p>
          <a:p>
            <a:pPr algn="just"/>
            <a:r>
              <a:rPr lang="en-US" sz="2000" dirty="0">
                <a:solidFill>
                  <a:schemeClr val="tx1"/>
                </a:solidFill>
              </a:rPr>
              <a:t>To address delivery-related dissatisfaction, especially among low review scorers, the company should enhance order tracking transparency, carrier performance monitoring, and preemptive communication on delays. Finally, leveraging seasonal demand patterns through targeted promotions in peak months (e.g., May–August) could significantly boost sales and customer retention.</a:t>
            </a:r>
          </a:p>
        </p:txBody>
      </p:sp>
    </p:spTree>
    <p:extLst>
      <p:ext uri="{BB962C8B-B14F-4D97-AF65-F5344CB8AC3E}">
        <p14:creationId xmlns:p14="http://schemas.microsoft.com/office/powerpoint/2010/main" val="3087061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7226C53-5903-44D4-BB7C-C869F3E480E9}"/>
              </a:ext>
            </a:extLst>
          </p:cNvPr>
          <p:cNvSpPr/>
          <p:nvPr/>
        </p:nvSpPr>
        <p:spPr>
          <a:xfrm>
            <a:off x="0" y="0"/>
            <a:ext cx="12203824" cy="6858000"/>
          </a:xfrm>
          <a:prstGeom prst="rect">
            <a:avLst/>
          </a:prstGeom>
          <a:solidFill>
            <a:schemeClr val="tx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solidFill>
                  <a:srgbClr val="FFFF00"/>
                </a:solidFill>
              </a:rPr>
              <a:t>THANK YOU</a:t>
            </a:r>
          </a:p>
        </p:txBody>
      </p:sp>
      <p:sp>
        <p:nvSpPr>
          <p:cNvPr id="31" name="Rectangle 30">
            <a:extLst>
              <a:ext uri="{FF2B5EF4-FFF2-40B4-BE49-F238E27FC236}">
                <a16:creationId xmlns:a16="http://schemas.microsoft.com/office/drawing/2014/main" id="{065E32BD-1196-447B-8344-CB6772EEA780}"/>
              </a:ext>
            </a:extLst>
          </p:cNvPr>
          <p:cNvSpPr/>
          <p:nvPr/>
        </p:nvSpPr>
        <p:spPr>
          <a:xfrm>
            <a:off x="762000" y="157221"/>
            <a:ext cx="10668000" cy="553998"/>
          </a:xfrm>
          <a:prstGeom prst="rect">
            <a:avLst/>
          </a:prstGeom>
        </p:spPr>
        <p:txBody>
          <a:bodyPr wrap="square" lIns="0" tIns="0" rIns="0" bIns="0">
            <a:spAutoFit/>
          </a:bodyPr>
          <a:lstStyle/>
          <a:p>
            <a:r>
              <a:rPr lang="en-US" sz="3600" b="1" dirty="0">
                <a:solidFill>
                  <a:schemeClr val="bg1"/>
                </a:solidFill>
              </a:rPr>
              <a:t> </a:t>
            </a:r>
            <a:endParaRPr lang="id-ID" sz="3600" b="1" dirty="0">
              <a:solidFill>
                <a:schemeClr val="bg1"/>
              </a:solidFill>
            </a:endParaRPr>
          </a:p>
        </p:txBody>
      </p:sp>
      <p:sp>
        <p:nvSpPr>
          <p:cNvPr id="4" name="Rectangle 3">
            <a:extLst>
              <a:ext uri="{FF2B5EF4-FFF2-40B4-BE49-F238E27FC236}">
                <a16:creationId xmlns:a16="http://schemas.microsoft.com/office/drawing/2014/main" id="{9167906D-A2FE-42F0-BDDD-6EA2D0292A5F}"/>
              </a:ext>
            </a:extLst>
          </p:cNvPr>
          <p:cNvSpPr/>
          <p:nvPr/>
        </p:nvSpPr>
        <p:spPr>
          <a:xfrm flipV="1">
            <a:off x="762000" y="149527"/>
            <a:ext cx="542925" cy="45719"/>
          </a:xfrm>
          <a:prstGeom prst="rect">
            <a:avLst/>
          </a:prstGeom>
          <a:solidFill>
            <a:srgbClr val="BBE6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50" name="TextBox 49">
            <a:extLst>
              <a:ext uri="{FF2B5EF4-FFF2-40B4-BE49-F238E27FC236}">
                <a16:creationId xmlns:a16="http://schemas.microsoft.com/office/drawing/2014/main" id="{F1AEC32C-DFED-4BEA-ADC0-8D4A969BD92E}"/>
              </a:ext>
            </a:extLst>
          </p:cNvPr>
          <p:cNvSpPr txBox="1"/>
          <p:nvPr/>
        </p:nvSpPr>
        <p:spPr>
          <a:xfrm>
            <a:off x="762000" y="863077"/>
            <a:ext cx="4762500" cy="276999"/>
          </a:xfrm>
          <a:prstGeom prst="rect">
            <a:avLst/>
          </a:prstGeom>
          <a:noFill/>
        </p:spPr>
        <p:txBody>
          <a:bodyPr wrap="square" lIns="0" tIns="0" rIns="0" bIns="0" rtlCol="0">
            <a:spAutoFit/>
          </a:bodyPr>
          <a:lstStyle/>
          <a:p>
            <a:endParaRPr lang="en-US" i="1" dirty="0">
              <a:solidFill>
                <a:schemeClr val="bg1"/>
              </a:solidFill>
            </a:endParaRPr>
          </a:p>
        </p:txBody>
      </p:sp>
    </p:spTree>
    <p:extLst>
      <p:ext uri="{BB962C8B-B14F-4D97-AF65-F5344CB8AC3E}">
        <p14:creationId xmlns:p14="http://schemas.microsoft.com/office/powerpoint/2010/main" val="1096792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E2E977-1196-43A3-941B-33DECF73303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00907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485B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70F885-0FF5-4D47-B292-F6B6188921C3}"/>
              </a:ext>
            </a:extLst>
          </p:cNvPr>
          <p:cNvPicPr>
            <a:picLocks noChangeAspect="1"/>
          </p:cNvPicPr>
          <p:nvPr/>
        </p:nvPicPr>
        <p:blipFill rotWithShape="1">
          <a:blip r:embed="rId2" cstate="print">
            <a:duotone>
              <a:schemeClr val="accent6">
                <a:shade val="45000"/>
                <a:satMod val="135000"/>
              </a:schemeClr>
              <a:prstClr val="white"/>
            </a:duotone>
            <a:alphaModFix amt="51000"/>
            <a:extLst>
              <a:ext uri="{BEBA8EAE-BF5A-486C-A8C5-ECC9F3942E4B}">
                <a14:imgProps xmlns:a14="http://schemas.microsoft.com/office/drawing/2010/main">
                  <a14:imgLayer r:embed="rId3">
                    <a14:imgEffect>
                      <a14:colorTemperature colorTemp="11200"/>
                    </a14:imgEffect>
                    <a14:imgEffect>
                      <a14:saturation sat="226000"/>
                    </a14:imgEffect>
                  </a14:imgLayer>
                </a14:imgProps>
              </a:ext>
              <a:ext uri="{28A0092B-C50C-407E-A947-70E740481C1C}">
                <a14:useLocalDpi xmlns:a14="http://schemas.microsoft.com/office/drawing/2010/main" val="0"/>
              </a:ext>
            </a:extLst>
          </a:blip>
          <a:srcRect t="19599" r="4418" b="10390"/>
          <a:stretch/>
        </p:blipFill>
        <p:spPr>
          <a:xfrm>
            <a:off x="0" y="410561"/>
            <a:ext cx="12192000" cy="6036878"/>
          </a:xfrm>
          <a:custGeom>
            <a:avLst/>
            <a:gdLst>
              <a:gd name="connsiteX0" fmla="*/ 6440386 w 11770355"/>
              <a:gd name="connsiteY0" fmla="*/ 1441 h 5001372"/>
              <a:gd name="connsiteX1" fmla="*/ 6627174 w 11770355"/>
              <a:gd name="connsiteY1" fmla="*/ 69451 h 5001372"/>
              <a:gd name="connsiteX2" fmla="*/ 6661309 w 11770355"/>
              <a:gd name="connsiteY2" fmla="*/ 122871 h 5001372"/>
              <a:gd name="connsiteX3" fmla="*/ 6737268 w 11770355"/>
              <a:gd name="connsiteY3" fmla="*/ 176944 h 5001372"/>
              <a:gd name="connsiteX4" fmla="*/ 6904566 w 11770355"/>
              <a:gd name="connsiteY4" fmla="*/ 179560 h 5001372"/>
              <a:gd name="connsiteX5" fmla="*/ 7118995 w 11770355"/>
              <a:gd name="connsiteY5" fmla="*/ 193714 h 5001372"/>
              <a:gd name="connsiteX6" fmla="*/ 7364724 w 11770355"/>
              <a:gd name="connsiteY6" fmla="*/ 199100 h 5001372"/>
              <a:gd name="connsiteX7" fmla="*/ 7430710 w 11770355"/>
              <a:gd name="connsiteY7" fmla="*/ 189611 h 5001372"/>
              <a:gd name="connsiteX8" fmla="*/ 7288765 w 11770355"/>
              <a:gd name="connsiteY8" fmla="*/ 145027 h 5001372"/>
              <a:gd name="connsiteX9" fmla="*/ 7368845 w 11770355"/>
              <a:gd name="connsiteY9" fmla="*/ 113594 h 5001372"/>
              <a:gd name="connsiteX10" fmla="*/ 7736844 w 11770355"/>
              <a:gd name="connsiteY10" fmla="*/ 137585 h 5001372"/>
              <a:gd name="connsiteX11" fmla="*/ 7748191 w 11770355"/>
              <a:gd name="connsiteY11" fmla="*/ 194015 h 5001372"/>
              <a:gd name="connsiteX12" fmla="*/ 7805847 w 11770355"/>
              <a:gd name="connsiteY12" fmla="*/ 214976 h 5001372"/>
              <a:gd name="connsiteX13" fmla="*/ 8065487 w 11770355"/>
              <a:gd name="connsiteY13" fmla="*/ 237834 h 5001372"/>
              <a:gd name="connsiteX14" fmla="*/ 8090654 w 11770355"/>
              <a:gd name="connsiteY14" fmla="*/ 235281 h 5001372"/>
              <a:gd name="connsiteX15" fmla="*/ 8213199 w 11770355"/>
              <a:gd name="connsiteY15" fmla="*/ 226817 h 5001372"/>
              <a:gd name="connsiteX16" fmla="*/ 8358714 w 11770355"/>
              <a:gd name="connsiteY16" fmla="*/ 240034 h 5001372"/>
              <a:gd name="connsiteX17" fmla="*/ 8670793 w 11770355"/>
              <a:gd name="connsiteY17" fmla="*/ 285315 h 5001372"/>
              <a:gd name="connsiteX18" fmla="*/ 9076037 w 11770355"/>
              <a:gd name="connsiteY18" fmla="*/ 397843 h 5001372"/>
              <a:gd name="connsiteX19" fmla="*/ 9167190 w 11770355"/>
              <a:gd name="connsiteY19" fmla="*/ 385802 h 5001372"/>
              <a:gd name="connsiteX20" fmla="*/ 9109534 w 11770355"/>
              <a:gd name="connsiteY20" fmla="*/ 364840 h 5001372"/>
              <a:gd name="connsiteX21" fmla="*/ 9132781 w 11770355"/>
              <a:gd name="connsiteY21" fmla="*/ 359452 h 5001372"/>
              <a:gd name="connsiteX22" fmla="*/ 9324237 w 11770355"/>
              <a:gd name="connsiteY22" fmla="*/ 416033 h 5001372"/>
              <a:gd name="connsiteX23" fmla="*/ 9411086 w 11770355"/>
              <a:gd name="connsiteY23" fmla="*/ 464805 h 5001372"/>
              <a:gd name="connsiteX24" fmla="*/ 9712731 w 11770355"/>
              <a:gd name="connsiteY24" fmla="*/ 577117 h 5001372"/>
              <a:gd name="connsiteX25" fmla="*/ 10273098 w 11770355"/>
              <a:gd name="connsiteY25" fmla="*/ 717041 h 5001372"/>
              <a:gd name="connsiteX26" fmla="*/ 10400857 w 11770355"/>
              <a:gd name="connsiteY26" fmla="*/ 771223 h 5001372"/>
              <a:gd name="connsiteX27" fmla="*/ 10567697 w 11770355"/>
              <a:gd name="connsiteY27" fmla="*/ 776216 h 5001372"/>
              <a:gd name="connsiteX28" fmla="*/ 10596617 w 11770355"/>
              <a:gd name="connsiteY28" fmla="*/ 766989 h 5001372"/>
              <a:gd name="connsiteX29" fmla="*/ 10830540 w 11770355"/>
              <a:gd name="connsiteY29" fmla="*/ 782431 h 5001372"/>
              <a:gd name="connsiteX30" fmla="*/ 10850034 w 11770355"/>
              <a:gd name="connsiteY30" fmla="*/ 783718 h 5001372"/>
              <a:gd name="connsiteX31" fmla="*/ 11041308 w 11770355"/>
              <a:gd name="connsiteY31" fmla="*/ 815606 h 5001372"/>
              <a:gd name="connsiteX32" fmla="*/ 11633168 w 11770355"/>
              <a:gd name="connsiteY32" fmla="*/ 715023 h 5001372"/>
              <a:gd name="connsiteX33" fmla="*/ 11708580 w 11770355"/>
              <a:gd name="connsiteY33" fmla="*/ 695020 h 5001372"/>
              <a:gd name="connsiteX34" fmla="*/ 11770355 w 11770355"/>
              <a:gd name="connsiteY34" fmla="*/ 694583 h 5001372"/>
              <a:gd name="connsiteX35" fmla="*/ 11723680 w 11770355"/>
              <a:gd name="connsiteY35" fmla="*/ 744775 h 5001372"/>
              <a:gd name="connsiteX36" fmla="*/ 11642043 w 11770355"/>
              <a:gd name="connsiteY36" fmla="*/ 758648 h 5001372"/>
              <a:gd name="connsiteX37" fmla="*/ 11527732 w 11770355"/>
              <a:gd name="connsiteY37" fmla="*/ 852531 h 5001372"/>
              <a:gd name="connsiteX38" fmla="*/ 11726051 w 11770355"/>
              <a:gd name="connsiteY38" fmla="*/ 937555 h 5001372"/>
              <a:gd name="connsiteX39" fmla="*/ 11741424 w 11770355"/>
              <a:gd name="connsiteY39" fmla="*/ 1024348 h 5001372"/>
              <a:gd name="connsiteX40" fmla="*/ 11586570 w 11770355"/>
              <a:gd name="connsiteY40" fmla="*/ 1098098 h 5001372"/>
              <a:gd name="connsiteX41" fmla="*/ 11509508 w 11770355"/>
              <a:gd name="connsiteY41" fmla="*/ 1152304 h 5001372"/>
              <a:gd name="connsiteX42" fmla="*/ 11343855 w 11770355"/>
              <a:gd name="connsiteY42" fmla="*/ 1243701 h 5001372"/>
              <a:gd name="connsiteX43" fmla="*/ 11108923 w 11770355"/>
              <a:gd name="connsiteY43" fmla="*/ 1284776 h 5001372"/>
              <a:gd name="connsiteX44" fmla="*/ 10533449 w 11770355"/>
              <a:gd name="connsiteY44" fmla="*/ 1287420 h 5001372"/>
              <a:gd name="connsiteX45" fmla="*/ 10437446 w 11770355"/>
              <a:gd name="connsiteY45" fmla="*/ 1286200 h 5001372"/>
              <a:gd name="connsiteX46" fmla="*/ 10131955 w 11770355"/>
              <a:gd name="connsiteY46" fmla="*/ 1296432 h 5001372"/>
              <a:gd name="connsiteX47" fmla="*/ 9797359 w 11770355"/>
              <a:gd name="connsiteY47" fmla="*/ 1291200 h 5001372"/>
              <a:gd name="connsiteX48" fmla="*/ 9558129 w 11770355"/>
              <a:gd name="connsiteY48" fmla="*/ 1264874 h 5001372"/>
              <a:gd name="connsiteX49" fmla="*/ 9319447 w 11770355"/>
              <a:gd name="connsiteY49" fmla="*/ 1248517 h 5001372"/>
              <a:gd name="connsiteX50" fmla="*/ 9267920 w 11770355"/>
              <a:gd name="connsiteY50" fmla="*/ 1285446 h 5001372"/>
              <a:gd name="connsiteX51" fmla="*/ 9315053 w 11770355"/>
              <a:gd name="connsiteY51" fmla="*/ 1296985 h 5001372"/>
              <a:gd name="connsiteX52" fmla="*/ 9348548 w 11770355"/>
              <a:gd name="connsiteY52" fmla="*/ 1328089 h 5001372"/>
              <a:gd name="connsiteX53" fmla="*/ 9402543 w 11770355"/>
              <a:gd name="connsiteY53" fmla="*/ 1368072 h 5001372"/>
              <a:gd name="connsiteX54" fmla="*/ 9686801 w 11770355"/>
              <a:gd name="connsiteY54" fmla="*/ 1378409 h 5001372"/>
              <a:gd name="connsiteX55" fmla="*/ 10534545 w 11770355"/>
              <a:gd name="connsiteY55" fmla="*/ 1371465 h 5001372"/>
              <a:gd name="connsiteX56" fmla="*/ 10849465 w 11770355"/>
              <a:gd name="connsiteY56" fmla="*/ 1350718 h 5001372"/>
              <a:gd name="connsiteX57" fmla="*/ 11014658 w 11770355"/>
              <a:gd name="connsiteY57" fmla="*/ 1325807 h 5001372"/>
              <a:gd name="connsiteX58" fmla="*/ 11090160 w 11770355"/>
              <a:gd name="connsiteY58" fmla="*/ 1318150 h 5001372"/>
              <a:gd name="connsiteX59" fmla="*/ 11101234 w 11770355"/>
              <a:gd name="connsiteY59" fmla="*/ 1337541 h 5001372"/>
              <a:gd name="connsiteX60" fmla="*/ 11045224 w 11770355"/>
              <a:gd name="connsiteY60" fmla="*/ 1346485 h 5001372"/>
              <a:gd name="connsiteX61" fmla="*/ 11051537 w 11770355"/>
              <a:gd name="connsiteY61" fmla="*/ 1364960 h 5001372"/>
              <a:gd name="connsiteX62" fmla="*/ 11100501 w 11770355"/>
              <a:gd name="connsiteY62" fmla="*/ 1366988 h 5001372"/>
              <a:gd name="connsiteX63" fmla="*/ 11003032 w 11770355"/>
              <a:gd name="connsiteY63" fmla="*/ 1424662 h 5001372"/>
              <a:gd name="connsiteX64" fmla="*/ 11134726 w 11770355"/>
              <a:gd name="connsiteY64" fmla="*/ 1432753 h 5001372"/>
              <a:gd name="connsiteX65" fmla="*/ 11089241 w 11770355"/>
              <a:gd name="connsiteY65" fmla="*/ 1451120 h 5001372"/>
              <a:gd name="connsiteX66" fmla="*/ 10809922 w 11770355"/>
              <a:gd name="connsiteY66" fmla="*/ 1530500 h 5001372"/>
              <a:gd name="connsiteX67" fmla="*/ 10779078 w 11770355"/>
              <a:gd name="connsiteY67" fmla="*/ 1536891 h 5001372"/>
              <a:gd name="connsiteX68" fmla="*/ 10648754 w 11770355"/>
              <a:gd name="connsiteY68" fmla="*/ 1585774 h 5001372"/>
              <a:gd name="connsiteX69" fmla="*/ 10772029 w 11770355"/>
              <a:gd name="connsiteY69" fmla="*/ 1611970 h 5001372"/>
              <a:gd name="connsiteX70" fmla="*/ 11165198 w 11770355"/>
              <a:gd name="connsiteY70" fmla="*/ 1569301 h 5001372"/>
              <a:gd name="connsiteX71" fmla="*/ 11217455 w 11770355"/>
              <a:gd name="connsiteY71" fmla="*/ 1567032 h 5001372"/>
              <a:gd name="connsiteX72" fmla="*/ 10652135 w 11770355"/>
              <a:gd name="connsiteY72" fmla="*/ 1722038 h 5001372"/>
              <a:gd name="connsiteX73" fmla="*/ 10629253 w 11770355"/>
              <a:gd name="connsiteY73" fmla="*/ 1776811 h 5001372"/>
              <a:gd name="connsiteX74" fmla="*/ 11195029 w 11770355"/>
              <a:gd name="connsiteY74" fmla="*/ 1683534 h 5001372"/>
              <a:gd name="connsiteX75" fmla="*/ 10808814 w 11770355"/>
              <a:gd name="connsiteY75" fmla="*/ 1766993 h 5001372"/>
              <a:gd name="connsiteX76" fmla="*/ 10409695 w 11770355"/>
              <a:gd name="connsiteY76" fmla="*/ 1840571 h 5001372"/>
              <a:gd name="connsiteX77" fmla="*/ 10008473 w 11770355"/>
              <a:gd name="connsiteY77" fmla="*/ 1886621 h 5001372"/>
              <a:gd name="connsiteX78" fmla="*/ 10078118 w 11770355"/>
              <a:gd name="connsiteY78" fmla="*/ 1922219 h 5001372"/>
              <a:gd name="connsiteX79" fmla="*/ 10172658 w 11770355"/>
              <a:gd name="connsiteY79" fmla="*/ 1918227 h 5001372"/>
              <a:gd name="connsiteX80" fmla="*/ 10080862 w 11770355"/>
              <a:gd name="connsiteY80" fmla="*/ 1972061 h 5001372"/>
              <a:gd name="connsiteX81" fmla="*/ 10176132 w 11770355"/>
              <a:gd name="connsiteY81" fmla="*/ 2002729 h 5001372"/>
              <a:gd name="connsiteX82" fmla="*/ 10510727 w 11770355"/>
              <a:gd name="connsiteY82" fmla="*/ 2007961 h 5001372"/>
              <a:gd name="connsiteX83" fmla="*/ 10714358 w 11770355"/>
              <a:gd name="connsiteY83" fmla="*/ 1975655 h 5001372"/>
              <a:gd name="connsiteX84" fmla="*/ 10938676 w 11770355"/>
              <a:gd name="connsiteY84" fmla="*/ 1912810 h 5001372"/>
              <a:gd name="connsiteX85" fmla="*/ 11058841 w 11770355"/>
              <a:gd name="connsiteY85" fmla="*/ 1903888 h 5001372"/>
              <a:gd name="connsiteX86" fmla="*/ 10984067 w 11770355"/>
              <a:gd name="connsiteY86" fmla="*/ 1946205 h 5001372"/>
              <a:gd name="connsiteX87" fmla="*/ 10887422 w 11770355"/>
              <a:gd name="connsiteY87" fmla="*/ 1986778 h 5001372"/>
              <a:gd name="connsiteX88" fmla="*/ 10797731 w 11770355"/>
              <a:gd name="connsiteY88" fmla="*/ 2004032 h 5001372"/>
              <a:gd name="connsiteX89" fmla="*/ 10968782 w 11770355"/>
              <a:gd name="connsiteY89" fmla="*/ 1999974 h 5001372"/>
              <a:gd name="connsiteX90" fmla="*/ 11090320 w 11770355"/>
              <a:gd name="connsiteY90" fmla="*/ 1983919 h 5001372"/>
              <a:gd name="connsiteX91" fmla="*/ 10945348 w 11770355"/>
              <a:gd name="connsiteY91" fmla="*/ 2108885 h 5001372"/>
              <a:gd name="connsiteX92" fmla="*/ 10939768 w 11770355"/>
              <a:gd name="connsiteY92" fmla="*/ 2060963 h 5001372"/>
              <a:gd name="connsiteX93" fmla="*/ 10394128 w 11770355"/>
              <a:gd name="connsiteY93" fmla="*/ 2113732 h 5001372"/>
              <a:gd name="connsiteX94" fmla="*/ 10580918 w 11770355"/>
              <a:gd name="connsiteY94" fmla="*/ 2117635 h 5001372"/>
              <a:gd name="connsiteX95" fmla="*/ 10497543 w 11770355"/>
              <a:gd name="connsiteY95" fmla="*/ 2153365 h 5001372"/>
              <a:gd name="connsiteX96" fmla="*/ 10552820 w 11770355"/>
              <a:gd name="connsiteY96" fmla="*/ 2173869 h 5001372"/>
              <a:gd name="connsiteX97" fmla="*/ 10725700 w 11770355"/>
              <a:gd name="connsiteY97" fmla="*/ 2160300 h 5001372"/>
              <a:gd name="connsiteX98" fmla="*/ 10878080 w 11770355"/>
              <a:gd name="connsiteY98" fmla="*/ 2137853 h 5001372"/>
              <a:gd name="connsiteX99" fmla="*/ 10944797 w 11770355"/>
              <a:gd name="connsiteY99" fmla="*/ 2163024 h 5001372"/>
              <a:gd name="connsiteX100" fmla="*/ 10924113 w 11770355"/>
              <a:gd name="connsiteY100" fmla="*/ 2193562 h 5001372"/>
              <a:gd name="connsiteX101" fmla="*/ 10899495 w 11770355"/>
              <a:gd name="connsiteY101" fmla="*/ 2206083 h 5001372"/>
              <a:gd name="connsiteX102" fmla="*/ 10724232 w 11770355"/>
              <a:gd name="connsiteY102" fmla="*/ 2283302 h 5001372"/>
              <a:gd name="connsiteX103" fmla="*/ 10547232 w 11770355"/>
              <a:gd name="connsiteY103" fmla="*/ 2318269 h 5001372"/>
              <a:gd name="connsiteX104" fmla="*/ 10179322 w 11770355"/>
              <a:gd name="connsiteY104" fmla="*/ 2370732 h 5001372"/>
              <a:gd name="connsiteX105" fmla="*/ 9959491 w 11770355"/>
              <a:gd name="connsiteY105" fmla="*/ 2397454 h 5001372"/>
              <a:gd name="connsiteX106" fmla="*/ 9902291 w 11770355"/>
              <a:gd name="connsiteY106" fmla="*/ 2438223 h 5001372"/>
              <a:gd name="connsiteX107" fmla="*/ 10010650 w 11770355"/>
              <a:gd name="connsiteY107" fmla="*/ 2439356 h 5001372"/>
              <a:gd name="connsiteX108" fmla="*/ 10244848 w 11770355"/>
              <a:gd name="connsiteY108" fmla="*/ 2427728 h 5001372"/>
              <a:gd name="connsiteX109" fmla="*/ 10369497 w 11770355"/>
              <a:gd name="connsiteY109" fmla="*/ 2446791 h 5001372"/>
              <a:gd name="connsiteX110" fmla="*/ 10524347 w 11770355"/>
              <a:gd name="connsiteY110" fmla="*/ 2437149 h 5001372"/>
              <a:gd name="connsiteX111" fmla="*/ 10589143 w 11770355"/>
              <a:gd name="connsiteY111" fmla="*/ 2459485 h 5001372"/>
              <a:gd name="connsiteX112" fmla="*/ 10520502 w 11770355"/>
              <a:gd name="connsiteY112" fmla="*/ 2495585 h 5001372"/>
              <a:gd name="connsiteX113" fmla="*/ 11155922 w 11770355"/>
              <a:gd name="connsiteY113" fmla="*/ 2437907 h 5001372"/>
              <a:gd name="connsiteX114" fmla="*/ 10945517 w 11770355"/>
              <a:gd name="connsiteY114" fmla="*/ 2518223 h 5001372"/>
              <a:gd name="connsiteX115" fmla="*/ 10573125 w 11770355"/>
              <a:gd name="connsiteY115" fmla="*/ 2542700 h 5001372"/>
              <a:gd name="connsiteX116" fmla="*/ 10003416 w 11770355"/>
              <a:gd name="connsiteY116" fmla="*/ 2553851 h 5001372"/>
              <a:gd name="connsiteX117" fmla="*/ 9621962 w 11770355"/>
              <a:gd name="connsiteY117" fmla="*/ 2574119 h 5001372"/>
              <a:gd name="connsiteX118" fmla="*/ 9602011 w 11770355"/>
              <a:gd name="connsiteY118" fmla="*/ 2575210 h 5001372"/>
              <a:gd name="connsiteX119" fmla="*/ 9566225 w 11770355"/>
              <a:gd name="connsiteY119" fmla="*/ 2620100 h 5001372"/>
              <a:gd name="connsiteX120" fmla="*/ 9613449 w 11770355"/>
              <a:gd name="connsiteY120" fmla="*/ 2643985 h 5001372"/>
              <a:gd name="connsiteX121" fmla="*/ 9811954 w 11770355"/>
              <a:gd name="connsiteY121" fmla="*/ 2625486 h 5001372"/>
              <a:gd name="connsiteX122" fmla="*/ 10054846 w 11770355"/>
              <a:gd name="connsiteY122" fmla="*/ 2632791 h 5001372"/>
              <a:gd name="connsiteX123" fmla="*/ 9963784 w 11770355"/>
              <a:gd name="connsiteY123" fmla="*/ 2657179 h 5001372"/>
              <a:gd name="connsiteX124" fmla="*/ 10001671 w 11770355"/>
              <a:gd name="connsiteY124" fmla="*/ 2703923 h 5001372"/>
              <a:gd name="connsiteX125" fmla="*/ 9944561 w 11770355"/>
              <a:gd name="connsiteY125" fmla="*/ 2757038 h 5001372"/>
              <a:gd name="connsiteX126" fmla="*/ 10093918 w 11770355"/>
              <a:gd name="connsiteY126" fmla="*/ 2840034 h 5001372"/>
              <a:gd name="connsiteX127" fmla="*/ 9982079 w 11770355"/>
              <a:gd name="connsiteY127" fmla="*/ 2882613 h 5001372"/>
              <a:gd name="connsiteX128" fmla="*/ 9855416 w 11770355"/>
              <a:gd name="connsiteY128" fmla="*/ 2912476 h 5001372"/>
              <a:gd name="connsiteX129" fmla="*/ 9847726 w 11770355"/>
              <a:gd name="connsiteY129" fmla="*/ 2965241 h 5001372"/>
              <a:gd name="connsiteX130" fmla="*/ 9943912 w 11770355"/>
              <a:gd name="connsiteY130" fmla="*/ 2991154 h 5001372"/>
              <a:gd name="connsiteX131" fmla="*/ 9906480 w 11770355"/>
              <a:gd name="connsiteY131" fmla="*/ 3006140 h 5001372"/>
              <a:gd name="connsiteX132" fmla="*/ 9828048 w 11770355"/>
              <a:gd name="connsiteY132" fmla="*/ 3003370 h 5001372"/>
              <a:gd name="connsiteX133" fmla="*/ 9667520 w 11770355"/>
              <a:gd name="connsiteY133" fmla="*/ 3080959 h 5001372"/>
              <a:gd name="connsiteX134" fmla="*/ 9696620 w 11770355"/>
              <a:gd name="connsiteY134" fmla="*/ 3160532 h 5001372"/>
              <a:gd name="connsiteX135" fmla="*/ 9628344 w 11770355"/>
              <a:gd name="connsiteY135" fmla="*/ 3246017 h 5001372"/>
              <a:gd name="connsiteX136" fmla="*/ 9939786 w 11770355"/>
              <a:gd name="connsiteY136" fmla="*/ 3204875 h 5001372"/>
              <a:gd name="connsiteX137" fmla="*/ 10145521 w 11770355"/>
              <a:gd name="connsiteY137" fmla="*/ 3200097 h 5001372"/>
              <a:gd name="connsiteX138" fmla="*/ 10311721 w 11770355"/>
              <a:gd name="connsiteY138" fmla="*/ 3182776 h 5001372"/>
              <a:gd name="connsiteX139" fmla="*/ 10529172 w 11770355"/>
              <a:gd name="connsiteY139" fmla="*/ 3155595 h 5001372"/>
              <a:gd name="connsiteX140" fmla="*/ 10238046 w 11770355"/>
              <a:gd name="connsiteY140" fmla="*/ 3245030 h 5001372"/>
              <a:gd name="connsiteX141" fmla="*/ 9692588 w 11770355"/>
              <a:gd name="connsiteY141" fmla="*/ 3322492 h 5001372"/>
              <a:gd name="connsiteX142" fmla="*/ 9514581 w 11770355"/>
              <a:gd name="connsiteY142" fmla="*/ 3349868 h 5001372"/>
              <a:gd name="connsiteX143" fmla="*/ 9436056 w 11770355"/>
              <a:gd name="connsiteY143" fmla="*/ 3398861 h 5001372"/>
              <a:gd name="connsiteX144" fmla="*/ 9324309 w 11770355"/>
              <a:gd name="connsiteY144" fmla="*/ 3453786 h 5001372"/>
              <a:gd name="connsiteX145" fmla="*/ 9163783 w 11770355"/>
              <a:gd name="connsiteY145" fmla="*/ 3467268 h 5001372"/>
              <a:gd name="connsiteX146" fmla="*/ 9266193 w 11770355"/>
              <a:gd name="connsiteY146" fmla="*/ 3499310 h 5001372"/>
              <a:gd name="connsiteX147" fmla="*/ 9601063 w 11770355"/>
              <a:gd name="connsiteY147" fmla="*/ 3477472 h 5001372"/>
              <a:gd name="connsiteX148" fmla="*/ 10057929 w 11770355"/>
              <a:gd name="connsiteY148" fmla="*/ 3437202 h 5001372"/>
              <a:gd name="connsiteX149" fmla="*/ 10599452 w 11770355"/>
              <a:gd name="connsiteY149" fmla="*/ 3341723 h 5001372"/>
              <a:gd name="connsiteX150" fmla="*/ 10725201 w 11770355"/>
              <a:gd name="connsiteY150" fmla="*/ 3316616 h 5001372"/>
              <a:gd name="connsiteX151" fmla="*/ 10838594 w 11770355"/>
              <a:gd name="connsiteY151" fmla="*/ 3291595 h 5001372"/>
              <a:gd name="connsiteX152" fmla="*/ 10946862 w 11770355"/>
              <a:gd name="connsiteY152" fmla="*/ 3280382 h 5001372"/>
              <a:gd name="connsiteX153" fmla="*/ 11047533 w 11770355"/>
              <a:gd name="connsiteY153" fmla="*/ 3270173 h 5001372"/>
              <a:gd name="connsiteX154" fmla="*/ 11367399 w 11770355"/>
              <a:gd name="connsiteY154" fmla="*/ 3146820 h 5001372"/>
              <a:gd name="connsiteX155" fmla="*/ 11451323 w 11770355"/>
              <a:gd name="connsiteY155" fmla="*/ 3121058 h 5001372"/>
              <a:gd name="connsiteX156" fmla="*/ 11449035 w 11770355"/>
              <a:gd name="connsiteY156" fmla="*/ 3132946 h 5001372"/>
              <a:gd name="connsiteX157" fmla="*/ 11409129 w 11770355"/>
              <a:gd name="connsiteY157" fmla="*/ 3199235 h 5001372"/>
              <a:gd name="connsiteX158" fmla="*/ 11344333 w 11770355"/>
              <a:gd name="connsiteY158" fmla="*/ 3241007 h 5001372"/>
              <a:gd name="connsiteX159" fmla="*/ 10825138 w 11770355"/>
              <a:gd name="connsiteY159" fmla="*/ 3399961 h 5001372"/>
              <a:gd name="connsiteX160" fmla="*/ 10333582 w 11770355"/>
              <a:gd name="connsiteY160" fmla="*/ 3505059 h 5001372"/>
              <a:gd name="connsiteX161" fmla="*/ 9431382 w 11770355"/>
              <a:gd name="connsiteY161" fmla="*/ 3602614 h 5001372"/>
              <a:gd name="connsiteX162" fmla="*/ 9108867 w 11770355"/>
              <a:gd name="connsiteY162" fmla="*/ 3624364 h 5001372"/>
              <a:gd name="connsiteX163" fmla="*/ 9055418 w 11770355"/>
              <a:gd name="connsiteY163" fmla="*/ 3658457 h 5001372"/>
              <a:gd name="connsiteX164" fmla="*/ 9411610 w 11770355"/>
              <a:gd name="connsiteY164" fmla="*/ 3692504 h 5001372"/>
              <a:gd name="connsiteX165" fmla="*/ 9763959 w 11770355"/>
              <a:gd name="connsiteY165" fmla="*/ 3720880 h 5001372"/>
              <a:gd name="connsiteX166" fmla="*/ 9694220 w 11770355"/>
              <a:gd name="connsiteY166" fmla="*/ 3737043 h 5001372"/>
              <a:gd name="connsiteX167" fmla="*/ 9584855 w 11770355"/>
              <a:gd name="connsiteY167" fmla="*/ 3728319 h 5001372"/>
              <a:gd name="connsiteX168" fmla="*/ 9509351 w 11770355"/>
              <a:gd name="connsiteY168" fmla="*/ 3735976 h 5001372"/>
              <a:gd name="connsiteX169" fmla="*/ 9421492 w 11770355"/>
              <a:gd name="connsiteY169" fmla="*/ 3743720 h 5001372"/>
              <a:gd name="connsiteX170" fmla="*/ 9336837 w 11770355"/>
              <a:gd name="connsiteY170" fmla="*/ 3734821 h 5001372"/>
              <a:gd name="connsiteX171" fmla="*/ 8787720 w 11770355"/>
              <a:gd name="connsiteY171" fmla="*/ 3767196 h 5001372"/>
              <a:gd name="connsiteX172" fmla="*/ 8432167 w 11770355"/>
              <a:gd name="connsiteY172" fmla="*/ 3755464 h 5001372"/>
              <a:gd name="connsiteX173" fmla="*/ 8360599 w 11770355"/>
              <a:gd name="connsiteY173" fmla="*/ 3781138 h 5001372"/>
              <a:gd name="connsiteX174" fmla="*/ 8453947 w 11770355"/>
              <a:gd name="connsiteY174" fmla="*/ 3808970 h 5001372"/>
              <a:gd name="connsiteX175" fmla="*/ 8596992 w 11770355"/>
              <a:gd name="connsiteY175" fmla="*/ 3809384 h 5001372"/>
              <a:gd name="connsiteX176" fmla="*/ 8650072 w 11770355"/>
              <a:gd name="connsiteY176" fmla="*/ 3854121 h 5001372"/>
              <a:gd name="connsiteX177" fmla="*/ 8386313 w 11770355"/>
              <a:gd name="connsiteY177" fmla="*/ 3852662 h 5001372"/>
              <a:gd name="connsiteX178" fmla="*/ 8120815 w 11770355"/>
              <a:gd name="connsiteY178" fmla="*/ 3873059 h 5001372"/>
              <a:gd name="connsiteX179" fmla="*/ 8311356 w 11770355"/>
              <a:gd name="connsiteY179" fmla="*/ 3934395 h 5001372"/>
              <a:gd name="connsiteX180" fmla="*/ 8129964 w 11770355"/>
              <a:gd name="connsiteY180" fmla="*/ 3953723 h 5001372"/>
              <a:gd name="connsiteX181" fmla="*/ 8113854 w 11770355"/>
              <a:gd name="connsiteY181" fmla="*/ 4024592 h 5001372"/>
              <a:gd name="connsiteX182" fmla="*/ 8204732 w 11770355"/>
              <a:gd name="connsiteY182" fmla="*/ 4039621 h 5001372"/>
              <a:gd name="connsiteX183" fmla="*/ 8542712 w 11770355"/>
              <a:gd name="connsiteY183" fmla="*/ 4052902 h 5001372"/>
              <a:gd name="connsiteX184" fmla="*/ 8624348 w 11770355"/>
              <a:gd name="connsiteY184" fmla="*/ 4039028 h 5001372"/>
              <a:gd name="connsiteX185" fmla="*/ 8730237 w 11770355"/>
              <a:gd name="connsiteY185" fmla="*/ 4027357 h 5001372"/>
              <a:gd name="connsiteX186" fmla="*/ 9065655 w 11770355"/>
              <a:gd name="connsiteY186" fmla="*/ 4015488 h 5001372"/>
              <a:gd name="connsiteX187" fmla="*/ 9116997 w 11770355"/>
              <a:gd name="connsiteY187" fmla="*/ 4017974 h 5001372"/>
              <a:gd name="connsiteX188" fmla="*/ 9132005 w 11770355"/>
              <a:gd name="connsiteY188" fmla="*/ 4055383 h 5001372"/>
              <a:gd name="connsiteX189" fmla="*/ 8657110 w 11770355"/>
              <a:gd name="connsiteY189" fmla="*/ 4099580 h 5001372"/>
              <a:gd name="connsiteX190" fmla="*/ 8912906 w 11770355"/>
              <a:gd name="connsiteY190" fmla="*/ 4116766 h 5001372"/>
              <a:gd name="connsiteX191" fmla="*/ 8794387 w 11770355"/>
              <a:gd name="connsiteY191" fmla="*/ 4155594 h 5001372"/>
              <a:gd name="connsiteX192" fmla="*/ 8510128 w 11770355"/>
              <a:gd name="connsiteY192" fmla="*/ 4145257 h 5001372"/>
              <a:gd name="connsiteX193" fmla="*/ 8415680 w 11770355"/>
              <a:gd name="connsiteY193" fmla="*/ 4161596 h 5001372"/>
              <a:gd name="connsiteX194" fmla="*/ 8191366 w 11770355"/>
              <a:gd name="connsiteY194" fmla="*/ 4160332 h 5001372"/>
              <a:gd name="connsiteX195" fmla="*/ 8017112 w 11770355"/>
              <a:gd name="connsiteY195" fmla="*/ 4181034 h 5001372"/>
              <a:gd name="connsiteX196" fmla="*/ 7964579 w 11770355"/>
              <a:gd name="connsiteY196" fmla="*/ 4210373 h 5001372"/>
              <a:gd name="connsiteX197" fmla="*/ 7873701 w 11770355"/>
              <a:gd name="connsiteY197" fmla="*/ 4195345 h 5001372"/>
              <a:gd name="connsiteX198" fmla="*/ 7841301 w 11770355"/>
              <a:gd name="connsiteY198" fmla="*/ 4248285 h 5001372"/>
              <a:gd name="connsiteX199" fmla="*/ 7771014 w 11770355"/>
              <a:gd name="connsiteY199" fmla="*/ 4254480 h 5001372"/>
              <a:gd name="connsiteX200" fmla="*/ 7727268 w 11770355"/>
              <a:gd name="connsiteY200" fmla="*/ 4250990 h 5001372"/>
              <a:gd name="connsiteX201" fmla="*/ 7666957 w 11770355"/>
              <a:gd name="connsiteY201" fmla="*/ 4256640 h 5001372"/>
              <a:gd name="connsiteX202" fmla="*/ 7645083 w 11770355"/>
              <a:gd name="connsiteY202" fmla="*/ 4254896 h 5001372"/>
              <a:gd name="connsiteX203" fmla="*/ 7581020 w 11770355"/>
              <a:gd name="connsiteY203" fmla="*/ 4267220 h 5001372"/>
              <a:gd name="connsiteX204" fmla="*/ 7459666 w 11770355"/>
              <a:gd name="connsiteY204" fmla="*/ 4243860 h 5001372"/>
              <a:gd name="connsiteX205" fmla="*/ 7496458 w 11770355"/>
              <a:gd name="connsiteY205" fmla="*/ 4206560 h 5001372"/>
              <a:gd name="connsiteX206" fmla="*/ 7361010 w 11770355"/>
              <a:gd name="connsiteY206" fmla="*/ 4205143 h 5001372"/>
              <a:gd name="connsiteX207" fmla="*/ 7424247 w 11770355"/>
              <a:gd name="connsiteY207" fmla="*/ 4274027 h 5001372"/>
              <a:gd name="connsiteX208" fmla="*/ 7392307 w 11770355"/>
              <a:gd name="connsiteY208" fmla="*/ 4260482 h 5001372"/>
              <a:gd name="connsiteX209" fmla="*/ 7287883 w 11770355"/>
              <a:gd name="connsiteY209" fmla="*/ 4277366 h 5001372"/>
              <a:gd name="connsiteX210" fmla="*/ 7263721 w 11770355"/>
              <a:gd name="connsiteY210" fmla="*/ 4287509 h 5001372"/>
              <a:gd name="connsiteX211" fmla="*/ 7198742 w 11770355"/>
              <a:gd name="connsiteY211" fmla="*/ 4304589 h 5001372"/>
              <a:gd name="connsiteX212" fmla="*/ 7066680 w 11770355"/>
              <a:gd name="connsiteY212" fmla="*/ 4311221 h 5001372"/>
              <a:gd name="connsiteX213" fmla="*/ 6969212 w 11770355"/>
              <a:gd name="connsiteY213" fmla="*/ 4304787 h 5001372"/>
              <a:gd name="connsiteX214" fmla="*/ 6794318 w 11770355"/>
              <a:gd name="connsiteY214" fmla="*/ 4303175 h 5001372"/>
              <a:gd name="connsiteX215" fmla="*/ 6720736 w 11770355"/>
              <a:gd name="connsiteY215" fmla="*/ 4313667 h 5001372"/>
              <a:gd name="connsiteX216" fmla="*/ 6654385 w 11770355"/>
              <a:gd name="connsiteY216" fmla="*/ 4273772 h 5001372"/>
              <a:gd name="connsiteX217" fmla="*/ 6621713 w 11770355"/>
              <a:gd name="connsiteY217" fmla="*/ 4289674 h 5001372"/>
              <a:gd name="connsiteX218" fmla="*/ 6553439 w 11770355"/>
              <a:gd name="connsiteY218" fmla="*/ 4311051 h 5001372"/>
              <a:gd name="connsiteX219" fmla="*/ 6493309 w 11770355"/>
              <a:gd name="connsiteY219" fmla="*/ 4341393 h 5001372"/>
              <a:gd name="connsiteX220" fmla="*/ 6358868 w 11770355"/>
              <a:gd name="connsiteY220" fmla="*/ 4347567 h 5001372"/>
              <a:gd name="connsiteX221" fmla="*/ 6278056 w 11770355"/>
              <a:gd name="connsiteY221" fmla="*/ 4344340 h 5001372"/>
              <a:gd name="connsiteX222" fmla="*/ 6216738 w 11770355"/>
              <a:gd name="connsiteY222" fmla="*/ 4342399 h 5001372"/>
              <a:gd name="connsiteX223" fmla="*/ 6038183 w 11770355"/>
              <a:gd name="connsiteY223" fmla="*/ 4359807 h 5001372"/>
              <a:gd name="connsiteX224" fmla="*/ 5995992 w 11770355"/>
              <a:gd name="connsiteY224" fmla="*/ 4373877 h 5001372"/>
              <a:gd name="connsiteX225" fmla="*/ 5926163 w 11770355"/>
              <a:gd name="connsiteY225" fmla="*/ 4377694 h 5001372"/>
              <a:gd name="connsiteX226" fmla="*/ 5800690 w 11770355"/>
              <a:gd name="connsiteY226" fmla="*/ 4375732 h 5001372"/>
              <a:gd name="connsiteX227" fmla="*/ 5780920 w 11770355"/>
              <a:gd name="connsiteY227" fmla="*/ 4401515 h 5001372"/>
              <a:gd name="connsiteX228" fmla="*/ 5701025 w 11770355"/>
              <a:gd name="connsiteY228" fmla="*/ 4393532 h 5001372"/>
              <a:gd name="connsiteX229" fmla="*/ 5544527 w 11770355"/>
              <a:gd name="connsiteY229" fmla="*/ 4373270 h 5001372"/>
              <a:gd name="connsiteX230" fmla="*/ 5458224 w 11770355"/>
              <a:gd name="connsiteY230" fmla="*/ 4398573 h 5001372"/>
              <a:gd name="connsiteX231" fmla="*/ 5373660 w 11770355"/>
              <a:gd name="connsiteY231" fmla="*/ 4402020 h 5001372"/>
              <a:gd name="connsiteX232" fmla="*/ 5199682 w 11770355"/>
              <a:gd name="connsiteY232" fmla="*/ 4395652 h 5001372"/>
              <a:gd name="connsiteX233" fmla="*/ 5129304 w 11770355"/>
              <a:gd name="connsiteY233" fmla="*/ 4389502 h 5001372"/>
              <a:gd name="connsiteX234" fmla="*/ 5062220 w 11770355"/>
              <a:gd name="connsiteY234" fmla="*/ 4379054 h 5001372"/>
              <a:gd name="connsiteX235" fmla="*/ 4875063 w 11770355"/>
              <a:gd name="connsiteY235" fmla="*/ 4389875 h 5001372"/>
              <a:gd name="connsiteX236" fmla="*/ 4837082 w 11770355"/>
              <a:gd name="connsiteY236" fmla="*/ 4394892 h 5001372"/>
              <a:gd name="connsiteX237" fmla="*/ 4746295 w 11770355"/>
              <a:gd name="connsiteY237" fmla="*/ 4392210 h 5001372"/>
              <a:gd name="connsiteX238" fmla="*/ 4722957 w 11770355"/>
              <a:gd name="connsiteY238" fmla="*/ 4385252 h 5001372"/>
              <a:gd name="connsiteX239" fmla="*/ 4539644 w 11770355"/>
              <a:gd name="connsiteY239" fmla="*/ 4401744 h 5001372"/>
              <a:gd name="connsiteX240" fmla="*/ 4385617 w 11770355"/>
              <a:gd name="connsiteY240" fmla="*/ 4394285 h 5001372"/>
              <a:gd name="connsiteX241" fmla="*/ 4344799 w 11770355"/>
              <a:gd name="connsiteY241" fmla="*/ 4401222 h 5001372"/>
              <a:gd name="connsiteX242" fmla="*/ 4231864 w 11770355"/>
              <a:gd name="connsiteY242" fmla="*/ 4423865 h 5001372"/>
              <a:gd name="connsiteX243" fmla="*/ 4163316 w 11770355"/>
              <a:gd name="connsiteY243" fmla="*/ 4408203 h 5001372"/>
              <a:gd name="connsiteX244" fmla="*/ 4037019 w 11770355"/>
              <a:gd name="connsiteY244" fmla="*/ 4423343 h 5001372"/>
              <a:gd name="connsiteX245" fmla="*/ 3931497 w 11770355"/>
              <a:gd name="connsiteY245" fmla="*/ 4420290 h 5001372"/>
              <a:gd name="connsiteX246" fmla="*/ 3552972 w 11770355"/>
              <a:gd name="connsiteY246" fmla="*/ 4450984 h 5001372"/>
              <a:gd name="connsiteX247" fmla="*/ 3516364 w 11770355"/>
              <a:gd name="connsiteY247" fmla="*/ 4448868 h 5001372"/>
              <a:gd name="connsiteX248" fmla="*/ 3322617 w 11770355"/>
              <a:gd name="connsiteY248" fmla="*/ 4468283 h 5001372"/>
              <a:gd name="connsiteX249" fmla="*/ 3305046 w 11770355"/>
              <a:gd name="connsiteY249" fmla="*/ 4469832 h 5001372"/>
              <a:gd name="connsiteX250" fmla="*/ 3219109 w 11770355"/>
              <a:gd name="connsiteY250" fmla="*/ 4480412 h 5001372"/>
              <a:gd name="connsiteX251" fmla="*/ 3189182 w 11770355"/>
              <a:gd name="connsiteY251" fmla="*/ 4482048 h 5001372"/>
              <a:gd name="connsiteX252" fmla="*/ 3020694 w 11770355"/>
              <a:gd name="connsiteY252" fmla="*/ 4511257 h 5001372"/>
              <a:gd name="connsiteX253" fmla="*/ 2839301 w 11770355"/>
              <a:gd name="connsiteY253" fmla="*/ 4530584 h 5001372"/>
              <a:gd name="connsiteX254" fmla="*/ 2586068 w 11770355"/>
              <a:gd name="connsiteY254" fmla="*/ 4538549 h 5001372"/>
              <a:gd name="connsiteX255" fmla="*/ 2542597 w 11770355"/>
              <a:gd name="connsiteY255" fmla="*/ 4507989 h 5001372"/>
              <a:gd name="connsiteX256" fmla="*/ 2572981 w 11770355"/>
              <a:gd name="connsiteY256" fmla="*/ 4503975 h 5001372"/>
              <a:gd name="connsiteX257" fmla="*/ 2672646 w 11770355"/>
              <a:gd name="connsiteY257" fmla="*/ 4486175 h 5001372"/>
              <a:gd name="connsiteX258" fmla="*/ 2722433 w 11770355"/>
              <a:gd name="connsiteY258" fmla="*/ 4471102 h 5001372"/>
              <a:gd name="connsiteX259" fmla="*/ 2891928 w 11770355"/>
              <a:gd name="connsiteY259" fmla="*/ 4449484 h 5001372"/>
              <a:gd name="connsiteX260" fmla="*/ 2909957 w 11770355"/>
              <a:gd name="connsiteY260" fmla="*/ 4445558 h 5001372"/>
              <a:gd name="connsiteX261" fmla="*/ 3038909 w 11770355"/>
              <a:gd name="connsiteY261" fmla="*/ 4403807 h 5001372"/>
              <a:gd name="connsiteX262" fmla="*/ 3047764 w 11770355"/>
              <a:gd name="connsiteY262" fmla="*/ 4396265 h 5001372"/>
              <a:gd name="connsiteX263" fmla="*/ 3055545 w 11770355"/>
              <a:gd name="connsiteY263" fmla="*/ 4387206 h 5001372"/>
              <a:gd name="connsiteX264" fmla="*/ 3056848 w 11770355"/>
              <a:gd name="connsiteY264" fmla="*/ 4387535 h 5001372"/>
              <a:gd name="connsiteX265" fmla="*/ 3059044 w 11770355"/>
              <a:gd name="connsiteY265" fmla="*/ 4386063 h 5001372"/>
              <a:gd name="connsiteX266" fmla="*/ 3076648 w 11770355"/>
              <a:gd name="connsiteY266" fmla="*/ 4395242 h 5001372"/>
              <a:gd name="connsiteX267" fmla="*/ 3182048 w 11770355"/>
              <a:gd name="connsiteY267" fmla="*/ 4352459 h 5001372"/>
              <a:gd name="connsiteX268" fmla="*/ 3085664 w 11770355"/>
              <a:gd name="connsiteY268" fmla="*/ 4368232 h 5001372"/>
              <a:gd name="connsiteX269" fmla="*/ 3059044 w 11770355"/>
              <a:gd name="connsiteY269" fmla="*/ 4386063 h 5001372"/>
              <a:gd name="connsiteX270" fmla="*/ 3057305 w 11770355"/>
              <a:gd name="connsiteY270" fmla="*/ 4385157 h 5001372"/>
              <a:gd name="connsiteX271" fmla="*/ 3055545 w 11770355"/>
              <a:gd name="connsiteY271" fmla="*/ 4387206 h 5001372"/>
              <a:gd name="connsiteX272" fmla="*/ 3029821 w 11770355"/>
              <a:gd name="connsiteY272" fmla="*/ 4380714 h 5001372"/>
              <a:gd name="connsiteX273" fmla="*/ 2951417 w 11770355"/>
              <a:gd name="connsiteY273" fmla="*/ 4396828 h 5001372"/>
              <a:gd name="connsiteX274" fmla="*/ 2565112 w 11770355"/>
              <a:gd name="connsiteY274" fmla="*/ 4467940 h 5001372"/>
              <a:gd name="connsiteX275" fmla="*/ 2514228 w 11770355"/>
              <a:gd name="connsiteY275" fmla="*/ 4463077 h 5001372"/>
              <a:gd name="connsiteX276" fmla="*/ 2386008 w 11770355"/>
              <a:gd name="connsiteY276" fmla="*/ 4475380 h 5001372"/>
              <a:gd name="connsiteX277" fmla="*/ 2503701 w 11770355"/>
              <a:gd name="connsiteY277" fmla="*/ 4517762 h 5001372"/>
              <a:gd name="connsiteX278" fmla="*/ 2361387 w 11770355"/>
              <a:gd name="connsiteY278" fmla="*/ 4552009 h 5001372"/>
              <a:gd name="connsiteX279" fmla="*/ 2117028 w 11770355"/>
              <a:gd name="connsiteY279" fmla="*/ 4603598 h 5001372"/>
              <a:gd name="connsiteX280" fmla="*/ 1959889 w 11770355"/>
              <a:gd name="connsiteY280" fmla="*/ 4625129 h 5001372"/>
              <a:gd name="connsiteX281" fmla="*/ 2089116 w 11770355"/>
              <a:gd name="connsiteY281" fmla="*/ 4556308 h 5001372"/>
              <a:gd name="connsiteX282" fmla="*/ 2164106 w 11770355"/>
              <a:gd name="connsiteY282" fmla="*/ 4535299 h 5001372"/>
              <a:gd name="connsiteX283" fmla="*/ 2227922 w 11770355"/>
              <a:gd name="connsiteY283" fmla="*/ 4505754 h 5001372"/>
              <a:gd name="connsiteX284" fmla="*/ 2239851 w 11770355"/>
              <a:gd name="connsiteY284" fmla="*/ 4503956 h 5001372"/>
              <a:gd name="connsiteX285" fmla="*/ 2241869 w 11770355"/>
              <a:gd name="connsiteY285" fmla="*/ 4503364 h 5001372"/>
              <a:gd name="connsiteX286" fmla="*/ 2265519 w 11770355"/>
              <a:gd name="connsiteY286" fmla="*/ 4516834 h 5001372"/>
              <a:gd name="connsiteX287" fmla="*/ 2336587 w 11770355"/>
              <a:gd name="connsiteY287" fmla="*/ 4475730 h 5001372"/>
              <a:gd name="connsiteX288" fmla="*/ 2282351 w 11770355"/>
              <a:gd name="connsiteY288" fmla="*/ 4491487 h 5001372"/>
              <a:gd name="connsiteX289" fmla="*/ 2241869 w 11770355"/>
              <a:gd name="connsiteY289" fmla="*/ 4503364 h 5001372"/>
              <a:gd name="connsiteX290" fmla="*/ 2237929 w 11770355"/>
              <a:gd name="connsiteY290" fmla="*/ 4501121 h 5001372"/>
              <a:gd name="connsiteX291" fmla="*/ 2227922 w 11770355"/>
              <a:gd name="connsiteY291" fmla="*/ 4505754 h 5001372"/>
              <a:gd name="connsiteX292" fmla="*/ 2146455 w 11770355"/>
              <a:gd name="connsiteY292" fmla="*/ 4518032 h 5001372"/>
              <a:gd name="connsiteX293" fmla="*/ 2055255 w 11770355"/>
              <a:gd name="connsiteY293" fmla="*/ 4539927 h 5001372"/>
              <a:gd name="connsiteX294" fmla="*/ 1627674 w 11770355"/>
              <a:gd name="connsiteY294" fmla="*/ 4620355 h 5001372"/>
              <a:gd name="connsiteX295" fmla="*/ 1341491 w 11770355"/>
              <a:gd name="connsiteY295" fmla="*/ 4671290 h 5001372"/>
              <a:gd name="connsiteX296" fmla="*/ 972299 w 11770355"/>
              <a:gd name="connsiteY296" fmla="*/ 4743231 h 5001372"/>
              <a:gd name="connsiteX297" fmla="*/ 551032 w 11770355"/>
              <a:gd name="connsiteY297" fmla="*/ 4842134 h 5001372"/>
              <a:gd name="connsiteX298" fmla="*/ 180559 w 11770355"/>
              <a:gd name="connsiteY298" fmla="*/ 4933554 h 5001372"/>
              <a:gd name="connsiteX299" fmla="*/ 88123 w 11770355"/>
              <a:gd name="connsiteY299" fmla="*/ 4965075 h 5001372"/>
              <a:gd name="connsiteX300" fmla="*/ 0 w 11770355"/>
              <a:gd name="connsiteY300" fmla="*/ 5001372 h 5001372"/>
              <a:gd name="connsiteX301" fmla="*/ 0 w 11770355"/>
              <a:gd name="connsiteY301" fmla="*/ 1055642 h 5001372"/>
              <a:gd name="connsiteX302" fmla="*/ 121305 w 11770355"/>
              <a:gd name="connsiteY302" fmla="*/ 1023881 h 5001372"/>
              <a:gd name="connsiteX303" fmla="*/ 174569 w 11770355"/>
              <a:gd name="connsiteY303" fmla="*/ 1029203 h 5001372"/>
              <a:gd name="connsiteX304" fmla="*/ 288235 w 11770355"/>
              <a:gd name="connsiteY304" fmla="*/ 1041220 h 5001372"/>
              <a:gd name="connsiteX305" fmla="*/ 815208 w 11770355"/>
              <a:gd name="connsiteY305" fmla="*/ 905955 h 5001372"/>
              <a:gd name="connsiteX306" fmla="*/ 1225585 w 11770355"/>
              <a:gd name="connsiteY306" fmla="*/ 812353 h 5001372"/>
              <a:gd name="connsiteX307" fmla="*/ 1300173 w 11770355"/>
              <a:gd name="connsiteY307" fmla="*/ 809451 h 5001372"/>
              <a:gd name="connsiteX308" fmla="*/ 1419241 w 11770355"/>
              <a:gd name="connsiteY308" fmla="*/ 780592 h 5001372"/>
              <a:gd name="connsiteX309" fmla="*/ 1465184 w 11770355"/>
              <a:gd name="connsiteY309" fmla="*/ 759847 h 5001372"/>
              <a:gd name="connsiteX310" fmla="*/ 2039199 w 11770355"/>
              <a:gd name="connsiteY310" fmla="*/ 623775 h 5001372"/>
              <a:gd name="connsiteX311" fmla="*/ 2774195 w 11770355"/>
              <a:gd name="connsiteY311" fmla="*/ 471842 h 5001372"/>
              <a:gd name="connsiteX312" fmla="*/ 3067059 w 11770355"/>
              <a:gd name="connsiteY312" fmla="*/ 424659 h 5001372"/>
              <a:gd name="connsiteX313" fmla="*/ 3302906 w 11770355"/>
              <a:gd name="connsiteY313" fmla="*/ 378828 h 5001372"/>
              <a:gd name="connsiteX314" fmla="*/ 3632286 w 11770355"/>
              <a:gd name="connsiteY314" fmla="*/ 321414 h 5001372"/>
              <a:gd name="connsiteX315" fmla="*/ 3959927 w 11770355"/>
              <a:gd name="connsiteY315" fmla="*/ 285857 h 5001372"/>
              <a:gd name="connsiteX316" fmla="*/ 4038908 w 11770355"/>
              <a:gd name="connsiteY316" fmla="*/ 298595 h 5001372"/>
              <a:gd name="connsiteX317" fmla="*/ 4128871 w 11770355"/>
              <a:gd name="connsiteY317" fmla="*/ 318378 h 5001372"/>
              <a:gd name="connsiteX318" fmla="*/ 4186438 w 11770355"/>
              <a:gd name="connsiteY318" fmla="*/ 262886 h 5001372"/>
              <a:gd name="connsiteX319" fmla="*/ 4425304 w 11770355"/>
              <a:gd name="connsiteY319" fmla="*/ 239828 h 5001372"/>
              <a:gd name="connsiteX320" fmla="*/ 4468593 w 11770355"/>
              <a:gd name="connsiteY320" fmla="*/ 245695 h 5001372"/>
              <a:gd name="connsiteX321" fmla="*/ 4605230 w 11770355"/>
              <a:gd name="connsiteY321" fmla="*/ 279395 h 5001372"/>
              <a:gd name="connsiteX322" fmla="*/ 5322926 w 11770355"/>
              <a:gd name="connsiteY322" fmla="*/ 230157 h 5001372"/>
              <a:gd name="connsiteX323" fmla="*/ 5672074 w 11770355"/>
              <a:gd name="connsiteY323" fmla="*/ 211068 h 5001372"/>
              <a:gd name="connsiteX324" fmla="*/ 5728908 w 11770355"/>
              <a:gd name="connsiteY324" fmla="*/ 185023 h 5001372"/>
              <a:gd name="connsiteX325" fmla="*/ 5768811 w 11770355"/>
              <a:gd name="connsiteY325" fmla="*/ 182842 h 5001372"/>
              <a:gd name="connsiteX326" fmla="*/ 5870946 w 11770355"/>
              <a:gd name="connsiteY326" fmla="*/ 177845 h 5001372"/>
              <a:gd name="connsiteX327" fmla="*/ 5964937 w 11770355"/>
              <a:gd name="connsiteY327" fmla="*/ 163884 h 5001372"/>
              <a:gd name="connsiteX328" fmla="*/ 6296879 w 11770355"/>
              <a:gd name="connsiteY328" fmla="*/ 131621 h 5001372"/>
              <a:gd name="connsiteX329" fmla="*/ 6333395 w 11770355"/>
              <a:gd name="connsiteY329" fmla="*/ 121390 h 5001372"/>
              <a:gd name="connsiteX330" fmla="*/ 6279034 w 11770355"/>
              <a:gd name="connsiteY330" fmla="*/ 96131 h 5001372"/>
              <a:gd name="connsiteX331" fmla="*/ 6281780 w 11770355"/>
              <a:gd name="connsiteY331" fmla="*/ 81866 h 5001372"/>
              <a:gd name="connsiteX332" fmla="*/ 6342641 w 11770355"/>
              <a:gd name="connsiteY332" fmla="*/ 86184 h 5001372"/>
              <a:gd name="connsiteX333" fmla="*/ 6359757 w 11770355"/>
              <a:gd name="connsiteY333" fmla="*/ 22905 h 5001372"/>
              <a:gd name="connsiteX334" fmla="*/ 6440386 w 11770355"/>
              <a:gd name="connsiteY334" fmla="*/ 1441 h 500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Lst>
            <a:rect l="l" t="t" r="r" b="b"/>
            <a:pathLst>
              <a:path w="11770355" h="5001372">
                <a:moveTo>
                  <a:pt x="6440386" y="1441"/>
                </a:moveTo>
                <a:cubicBezTo>
                  <a:pt x="6513510" y="-6674"/>
                  <a:pt x="6575010" y="19959"/>
                  <a:pt x="6627174" y="69451"/>
                </a:cubicBezTo>
                <a:cubicBezTo>
                  <a:pt x="6641542" y="84546"/>
                  <a:pt x="6657833" y="102476"/>
                  <a:pt x="6661309" y="122871"/>
                </a:cubicBezTo>
                <a:cubicBezTo>
                  <a:pt x="6669727" y="168874"/>
                  <a:pt x="6700661" y="174828"/>
                  <a:pt x="6737268" y="176944"/>
                </a:cubicBezTo>
                <a:cubicBezTo>
                  <a:pt x="6793827" y="177968"/>
                  <a:pt x="6850844" y="176616"/>
                  <a:pt x="6904566" y="179560"/>
                </a:cubicBezTo>
                <a:cubicBezTo>
                  <a:pt x="6975402" y="183333"/>
                  <a:pt x="7048159" y="189941"/>
                  <a:pt x="7118995" y="193714"/>
                </a:cubicBezTo>
                <a:cubicBezTo>
                  <a:pt x="7199807" y="196942"/>
                  <a:pt x="7281075" y="197792"/>
                  <a:pt x="7364724" y="199100"/>
                </a:cubicBezTo>
                <a:cubicBezTo>
                  <a:pt x="7382296" y="197551"/>
                  <a:pt x="7400326" y="193625"/>
                  <a:pt x="7430710" y="189611"/>
                </a:cubicBezTo>
                <a:cubicBezTo>
                  <a:pt x="7384220" y="136279"/>
                  <a:pt x="7330771" y="170373"/>
                  <a:pt x="7288765" y="145027"/>
                </a:cubicBezTo>
                <a:cubicBezTo>
                  <a:pt x="7312378" y="124916"/>
                  <a:pt x="7336997" y="112395"/>
                  <a:pt x="7368845" y="113594"/>
                </a:cubicBezTo>
                <a:cubicBezTo>
                  <a:pt x="7492945" y="122689"/>
                  <a:pt x="7615124" y="128948"/>
                  <a:pt x="7736844" y="137585"/>
                </a:cubicBezTo>
                <a:cubicBezTo>
                  <a:pt x="7741785" y="163193"/>
                  <a:pt x="7737666" y="184591"/>
                  <a:pt x="7748191" y="194015"/>
                </a:cubicBezTo>
                <a:cubicBezTo>
                  <a:pt x="7762558" y="209109"/>
                  <a:pt x="7786353" y="213689"/>
                  <a:pt x="7805847" y="214976"/>
                </a:cubicBezTo>
                <a:cubicBezTo>
                  <a:pt x="7892881" y="224333"/>
                  <a:pt x="7977994" y="230854"/>
                  <a:pt x="8065487" y="237834"/>
                </a:cubicBezTo>
                <a:cubicBezTo>
                  <a:pt x="8072625" y="239208"/>
                  <a:pt x="8084522" y="241498"/>
                  <a:pt x="8090654" y="235281"/>
                </a:cubicBezTo>
                <a:cubicBezTo>
                  <a:pt x="8129369" y="200817"/>
                  <a:pt x="8172290" y="221408"/>
                  <a:pt x="8213199" y="226817"/>
                </a:cubicBezTo>
                <a:cubicBezTo>
                  <a:pt x="8261246" y="233600"/>
                  <a:pt x="8309752" y="238006"/>
                  <a:pt x="8358714" y="240034"/>
                </a:cubicBezTo>
                <a:cubicBezTo>
                  <a:pt x="8463320" y="247842"/>
                  <a:pt x="8567560" y="270374"/>
                  <a:pt x="8670793" y="285315"/>
                </a:cubicBezTo>
                <a:cubicBezTo>
                  <a:pt x="8812098" y="307584"/>
                  <a:pt x="8937569" y="373654"/>
                  <a:pt x="9076037" y="397843"/>
                </a:cubicBezTo>
                <a:cubicBezTo>
                  <a:pt x="9106970" y="403798"/>
                  <a:pt x="9138910" y="417343"/>
                  <a:pt x="9167190" y="385802"/>
                </a:cubicBezTo>
                <a:cubicBezTo>
                  <a:pt x="9150992" y="380218"/>
                  <a:pt x="9134793" y="374634"/>
                  <a:pt x="9109534" y="364840"/>
                </a:cubicBezTo>
                <a:cubicBezTo>
                  <a:pt x="9122347" y="362375"/>
                  <a:pt x="9128021" y="358536"/>
                  <a:pt x="9132781" y="359452"/>
                </a:cubicBezTo>
                <a:cubicBezTo>
                  <a:pt x="9195653" y="378952"/>
                  <a:pt x="9260906" y="398911"/>
                  <a:pt x="9324237" y="416033"/>
                </a:cubicBezTo>
                <a:cubicBezTo>
                  <a:pt x="9356634" y="427201"/>
                  <a:pt x="9381069" y="454096"/>
                  <a:pt x="9411086" y="464805"/>
                </a:cubicBezTo>
                <a:cubicBezTo>
                  <a:pt x="9509286" y="505900"/>
                  <a:pt x="9609863" y="547452"/>
                  <a:pt x="9712731" y="577117"/>
                </a:cubicBezTo>
                <a:cubicBezTo>
                  <a:pt x="9897963" y="627568"/>
                  <a:pt x="10087407" y="668967"/>
                  <a:pt x="10273098" y="717041"/>
                </a:cubicBezTo>
                <a:cubicBezTo>
                  <a:pt x="10317851" y="728121"/>
                  <a:pt x="10358851" y="745876"/>
                  <a:pt x="10400857" y="771223"/>
                </a:cubicBezTo>
                <a:cubicBezTo>
                  <a:pt x="10450002" y="797943"/>
                  <a:pt x="10511411" y="812230"/>
                  <a:pt x="10567697" y="776216"/>
                </a:cubicBezTo>
                <a:cubicBezTo>
                  <a:pt x="10575751" y="772835"/>
                  <a:pt x="10586641" y="767535"/>
                  <a:pt x="10596617" y="766989"/>
                </a:cubicBezTo>
                <a:cubicBezTo>
                  <a:pt x="10674591" y="772136"/>
                  <a:pt x="10752566" y="777283"/>
                  <a:pt x="10830540" y="782431"/>
                </a:cubicBezTo>
                <a:cubicBezTo>
                  <a:pt x="10838136" y="781427"/>
                  <a:pt x="10845732" y="780424"/>
                  <a:pt x="10850034" y="783718"/>
                </a:cubicBezTo>
                <a:cubicBezTo>
                  <a:pt x="10906957" y="834126"/>
                  <a:pt x="10977154" y="815585"/>
                  <a:pt x="11041308" y="815606"/>
                </a:cubicBezTo>
                <a:cubicBezTo>
                  <a:pt x="11245212" y="820337"/>
                  <a:pt x="11440150" y="769098"/>
                  <a:pt x="11633168" y="715023"/>
                </a:cubicBezTo>
                <a:cubicBezTo>
                  <a:pt x="11659251" y="707715"/>
                  <a:pt x="11682955" y="699950"/>
                  <a:pt x="11708580" y="695020"/>
                </a:cubicBezTo>
                <a:cubicBezTo>
                  <a:pt x="11728530" y="693929"/>
                  <a:pt x="11748024" y="695215"/>
                  <a:pt x="11770355" y="694583"/>
                </a:cubicBezTo>
                <a:cubicBezTo>
                  <a:pt x="11770171" y="733998"/>
                  <a:pt x="11746925" y="739386"/>
                  <a:pt x="11723680" y="744775"/>
                </a:cubicBezTo>
                <a:cubicBezTo>
                  <a:pt x="11698054" y="749704"/>
                  <a:pt x="11669132" y="758931"/>
                  <a:pt x="11642043" y="758648"/>
                </a:cubicBezTo>
                <a:cubicBezTo>
                  <a:pt x="11577431" y="761005"/>
                  <a:pt x="11547776" y="799678"/>
                  <a:pt x="11527732" y="852531"/>
                </a:cubicBezTo>
                <a:cubicBezTo>
                  <a:pt x="11574221" y="905863"/>
                  <a:pt x="11617602" y="924076"/>
                  <a:pt x="11726051" y="937555"/>
                </a:cubicBezTo>
                <a:cubicBezTo>
                  <a:pt x="11732914" y="965999"/>
                  <a:pt x="11737397" y="993985"/>
                  <a:pt x="11741424" y="1024348"/>
                </a:cubicBezTo>
                <a:cubicBezTo>
                  <a:pt x="11695023" y="1047470"/>
                  <a:pt x="11639102" y="1068760"/>
                  <a:pt x="11586570" y="1098098"/>
                </a:cubicBezTo>
                <a:cubicBezTo>
                  <a:pt x="11559113" y="1112538"/>
                  <a:pt x="11531199" y="1129356"/>
                  <a:pt x="11509508" y="1152304"/>
                </a:cubicBezTo>
                <a:cubicBezTo>
                  <a:pt x="11463291" y="1200118"/>
                  <a:pt x="11414601" y="1235128"/>
                  <a:pt x="11343855" y="1243701"/>
                </a:cubicBezTo>
                <a:cubicBezTo>
                  <a:pt x="11265514" y="1253277"/>
                  <a:pt x="11187264" y="1275199"/>
                  <a:pt x="11108923" y="1284776"/>
                </a:cubicBezTo>
                <a:cubicBezTo>
                  <a:pt x="10918014" y="1302272"/>
                  <a:pt x="10726555" y="1309799"/>
                  <a:pt x="10533449" y="1287420"/>
                </a:cubicBezTo>
                <a:cubicBezTo>
                  <a:pt x="10502059" y="1283843"/>
                  <a:pt x="10469753" y="1285022"/>
                  <a:pt x="10437446" y="1286200"/>
                </a:cubicBezTo>
                <a:cubicBezTo>
                  <a:pt x="10335768" y="1288818"/>
                  <a:pt x="10233633" y="1293814"/>
                  <a:pt x="10131955" y="1296432"/>
                </a:cubicBezTo>
                <a:cubicBezTo>
                  <a:pt x="10020758" y="1297219"/>
                  <a:pt x="9907183" y="1297547"/>
                  <a:pt x="9797359" y="1291200"/>
                </a:cubicBezTo>
                <a:cubicBezTo>
                  <a:pt x="9716549" y="1287973"/>
                  <a:pt x="9638025" y="1272857"/>
                  <a:pt x="9558129" y="1264874"/>
                </a:cubicBezTo>
                <a:cubicBezTo>
                  <a:pt x="9478233" y="1256892"/>
                  <a:pt x="9400259" y="1251744"/>
                  <a:pt x="9319447" y="1248517"/>
                </a:cubicBezTo>
                <a:cubicBezTo>
                  <a:pt x="9297574" y="1246772"/>
                  <a:pt x="9272406" y="1249324"/>
                  <a:pt x="9267920" y="1285446"/>
                </a:cubicBezTo>
                <a:cubicBezTo>
                  <a:pt x="9284577" y="1288653"/>
                  <a:pt x="9301691" y="1289481"/>
                  <a:pt x="9315053" y="1296985"/>
                </a:cubicBezTo>
                <a:cubicBezTo>
                  <a:pt x="9328872" y="1302111"/>
                  <a:pt x="9347998" y="1318121"/>
                  <a:pt x="9348548" y="1328089"/>
                </a:cubicBezTo>
                <a:cubicBezTo>
                  <a:pt x="9351200" y="1365586"/>
                  <a:pt x="9373074" y="1367330"/>
                  <a:pt x="9402543" y="1368072"/>
                </a:cubicBezTo>
                <a:cubicBezTo>
                  <a:pt x="9495709" y="1371212"/>
                  <a:pt x="9590797" y="1377188"/>
                  <a:pt x="9686801" y="1378409"/>
                </a:cubicBezTo>
                <a:cubicBezTo>
                  <a:pt x="9968681" y="1388287"/>
                  <a:pt x="10251932" y="1391033"/>
                  <a:pt x="10534545" y="1371465"/>
                </a:cubicBezTo>
                <a:cubicBezTo>
                  <a:pt x="10639518" y="1364549"/>
                  <a:pt x="10744033" y="1360011"/>
                  <a:pt x="10849465" y="1350718"/>
                </a:cubicBezTo>
                <a:cubicBezTo>
                  <a:pt x="10904560" y="1346530"/>
                  <a:pt x="10959105" y="1332373"/>
                  <a:pt x="11014658" y="1325807"/>
                </a:cubicBezTo>
                <a:cubicBezTo>
                  <a:pt x="11040284" y="1320877"/>
                  <a:pt x="11064992" y="1320702"/>
                  <a:pt x="11090160" y="1318150"/>
                </a:cubicBezTo>
                <a:cubicBezTo>
                  <a:pt x="11094006" y="1323821"/>
                  <a:pt x="11097849" y="1329492"/>
                  <a:pt x="11101234" y="1337541"/>
                </a:cubicBezTo>
                <a:cubicBezTo>
                  <a:pt x="11080825" y="1341010"/>
                  <a:pt x="11063253" y="1342559"/>
                  <a:pt x="11045224" y="1346485"/>
                </a:cubicBezTo>
                <a:cubicBezTo>
                  <a:pt x="11046689" y="1351698"/>
                  <a:pt x="11050075" y="1359747"/>
                  <a:pt x="11051537" y="1364960"/>
                </a:cubicBezTo>
                <a:cubicBezTo>
                  <a:pt x="11066273" y="1365331"/>
                  <a:pt x="11081007" y="1365701"/>
                  <a:pt x="11100501" y="1366988"/>
                </a:cubicBezTo>
                <a:cubicBezTo>
                  <a:pt x="11069751" y="1385726"/>
                  <a:pt x="11042294" y="1400166"/>
                  <a:pt x="11003032" y="1424662"/>
                </a:cubicBezTo>
                <a:cubicBezTo>
                  <a:pt x="11049615" y="1426232"/>
                  <a:pt x="11083842" y="1427890"/>
                  <a:pt x="11134726" y="1432753"/>
                </a:cubicBezTo>
                <a:cubicBezTo>
                  <a:pt x="11110565" y="1442897"/>
                  <a:pt x="11101596" y="1451033"/>
                  <a:pt x="11089241" y="1451120"/>
                </a:cubicBezTo>
                <a:cubicBezTo>
                  <a:pt x="10992871" y="1464623"/>
                  <a:pt x="10900892" y="1493766"/>
                  <a:pt x="10809922" y="1530500"/>
                </a:cubicBezTo>
                <a:cubicBezTo>
                  <a:pt x="10801868" y="1533881"/>
                  <a:pt x="10788597" y="1538723"/>
                  <a:pt x="10779078" y="1536891"/>
                </a:cubicBezTo>
                <a:cubicBezTo>
                  <a:pt x="10728652" y="1529649"/>
                  <a:pt x="10687010" y="1553687"/>
                  <a:pt x="10648754" y="1585774"/>
                </a:cubicBezTo>
                <a:cubicBezTo>
                  <a:pt x="10685085" y="1614959"/>
                  <a:pt x="10726453" y="1617991"/>
                  <a:pt x="10772029" y="1611970"/>
                </a:cubicBezTo>
                <a:cubicBezTo>
                  <a:pt x="10903086" y="1597747"/>
                  <a:pt x="11034141" y="1583524"/>
                  <a:pt x="11165198" y="1569301"/>
                </a:cubicBezTo>
                <a:cubicBezTo>
                  <a:pt x="11180390" y="1567294"/>
                  <a:pt x="11197504" y="1568123"/>
                  <a:pt x="11217455" y="1567032"/>
                </a:cubicBezTo>
                <a:cubicBezTo>
                  <a:pt x="11035146" y="1655223"/>
                  <a:pt x="10844327" y="1685064"/>
                  <a:pt x="10652135" y="1722038"/>
                </a:cubicBezTo>
                <a:cubicBezTo>
                  <a:pt x="10646093" y="1740601"/>
                  <a:pt x="10638589" y="1753951"/>
                  <a:pt x="10629253" y="1776811"/>
                </a:cubicBezTo>
                <a:cubicBezTo>
                  <a:pt x="10821535" y="1752182"/>
                  <a:pt x="11002106" y="1685848"/>
                  <a:pt x="11195029" y="1683534"/>
                </a:cubicBezTo>
                <a:cubicBezTo>
                  <a:pt x="11065986" y="1712939"/>
                  <a:pt x="10939322" y="1742802"/>
                  <a:pt x="10808814" y="1766993"/>
                </a:cubicBezTo>
                <a:cubicBezTo>
                  <a:pt x="10677391" y="1795940"/>
                  <a:pt x="10544046" y="1822051"/>
                  <a:pt x="10409695" y="1840571"/>
                </a:cubicBezTo>
                <a:cubicBezTo>
                  <a:pt x="10277724" y="1859549"/>
                  <a:pt x="10144746" y="1870936"/>
                  <a:pt x="10008473" y="1886621"/>
                </a:cubicBezTo>
                <a:cubicBezTo>
                  <a:pt x="10018355" y="1937837"/>
                  <a:pt x="10053408" y="1922394"/>
                  <a:pt x="10078118" y="1922219"/>
                </a:cubicBezTo>
                <a:cubicBezTo>
                  <a:pt x="10107587" y="1922960"/>
                  <a:pt x="10135135" y="1920866"/>
                  <a:pt x="10172658" y="1918227"/>
                </a:cubicBezTo>
                <a:cubicBezTo>
                  <a:pt x="10136690" y="1938425"/>
                  <a:pt x="10111613" y="1953324"/>
                  <a:pt x="10080862" y="1972061"/>
                </a:cubicBezTo>
                <a:cubicBezTo>
                  <a:pt x="10111520" y="2005085"/>
                  <a:pt x="10146663" y="2001987"/>
                  <a:pt x="10176132" y="2002729"/>
                </a:cubicBezTo>
                <a:cubicBezTo>
                  <a:pt x="10288792" y="2007156"/>
                  <a:pt x="10398616" y="2013503"/>
                  <a:pt x="10510727" y="2007961"/>
                </a:cubicBezTo>
                <a:cubicBezTo>
                  <a:pt x="10580098" y="2006521"/>
                  <a:pt x="10647458" y="1989899"/>
                  <a:pt x="10714358" y="1975655"/>
                </a:cubicBezTo>
                <a:cubicBezTo>
                  <a:pt x="10789313" y="1958029"/>
                  <a:pt x="10863263" y="1932814"/>
                  <a:pt x="10938676" y="1912810"/>
                </a:cubicBezTo>
                <a:cubicBezTo>
                  <a:pt x="10975192" y="1902580"/>
                  <a:pt x="11015094" y="1900398"/>
                  <a:pt x="11058841" y="1903888"/>
                </a:cubicBezTo>
                <a:cubicBezTo>
                  <a:pt x="11033762" y="1918786"/>
                  <a:pt x="11008686" y="1933684"/>
                  <a:pt x="10984067" y="1946205"/>
                </a:cubicBezTo>
                <a:cubicBezTo>
                  <a:pt x="10951395" y="1962107"/>
                  <a:pt x="10921558" y="1976089"/>
                  <a:pt x="10887422" y="1986778"/>
                </a:cubicBezTo>
                <a:cubicBezTo>
                  <a:pt x="10858958" y="1993627"/>
                  <a:pt x="10826653" y="1994805"/>
                  <a:pt x="10797731" y="2004032"/>
                </a:cubicBezTo>
                <a:cubicBezTo>
                  <a:pt x="10856851" y="2030207"/>
                  <a:pt x="10913045" y="2045956"/>
                  <a:pt x="10968782" y="1999974"/>
                </a:cubicBezTo>
                <a:cubicBezTo>
                  <a:pt x="11000906" y="1974103"/>
                  <a:pt x="11042182" y="1964789"/>
                  <a:pt x="11090320" y="1983919"/>
                </a:cubicBezTo>
                <a:cubicBezTo>
                  <a:pt x="11039800" y="2028439"/>
                  <a:pt x="10992573" y="2068662"/>
                  <a:pt x="10945348" y="2108885"/>
                </a:cubicBezTo>
                <a:cubicBezTo>
                  <a:pt x="10902976" y="2098263"/>
                  <a:pt x="10949378" y="2075141"/>
                  <a:pt x="10939768" y="2060963"/>
                </a:cubicBezTo>
                <a:cubicBezTo>
                  <a:pt x="10753984" y="2064650"/>
                  <a:pt x="10529212" y="2065765"/>
                  <a:pt x="10394128" y="2113732"/>
                </a:cubicBezTo>
                <a:cubicBezTo>
                  <a:pt x="10460662" y="2114212"/>
                  <a:pt x="10512004" y="2116698"/>
                  <a:pt x="10580918" y="2117635"/>
                </a:cubicBezTo>
                <a:cubicBezTo>
                  <a:pt x="10548245" y="2133537"/>
                  <a:pt x="10529758" y="2139841"/>
                  <a:pt x="10497543" y="2153365"/>
                </a:cubicBezTo>
                <a:cubicBezTo>
                  <a:pt x="10522801" y="2163159"/>
                  <a:pt x="10538086" y="2173498"/>
                  <a:pt x="10552820" y="2173869"/>
                </a:cubicBezTo>
                <a:cubicBezTo>
                  <a:pt x="10609837" y="2172516"/>
                  <a:pt x="10667311" y="2168785"/>
                  <a:pt x="10725700" y="2160300"/>
                </a:cubicBezTo>
                <a:cubicBezTo>
                  <a:pt x="10776036" y="2155195"/>
                  <a:pt x="10825365" y="2142499"/>
                  <a:pt x="10878080" y="2137853"/>
                </a:cubicBezTo>
                <a:cubicBezTo>
                  <a:pt x="10898032" y="2136762"/>
                  <a:pt x="10919539" y="2153230"/>
                  <a:pt x="10944797" y="2163024"/>
                </a:cubicBezTo>
                <a:cubicBezTo>
                  <a:pt x="10937292" y="2176374"/>
                  <a:pt x="10930245" y="2187345"/>
                  <a:pt x="10924113" y="2193562"/>
                </a:cubicBezTo>
                <a:cubicBezTo>
                  <a:pt x="10917982" y="2199779"/>
                  <a:pt x="10903246" y="2199408"/>
                  <a:pt x="10899495" y="2206083"/>
                </a:cubicBezTo>
                <a:cubicBezTo>
                  <a:pt x="10861511" y="2275208"/>
                  <a:pt x="10784910" y="2262928"/>
                  <a:pt x="10724232" y="2283302"/>
                </a:cubicBezTo>
                <a:cubicBezTo>
                  <a:pt x="10668312" y="2304591"/>
                  <a:pt x="10608001" y="2310241"/>
                  <a:pt x="10547232" y="2318269"/>
                </a:cubicBezTo>
                <a:cubicBezTo>
                  <a:pt x="10424778" y="2339079"/>
                  <a:pt x="10302325" y="2359890"/>
                  <a:pt x="10179322" y="2370732"/>
                </a:cubicBezTo>
                <a:cubicBezTo>
                  <a:pt x="10106198" y="2378847"/>
                  <a:pt x="10032067" y="2379371"/>
                  <a:pt x="9959491" y="2397454"/>
                </a:cubicBezTo>
                <a:cubicBezTo>
                  <a:pt x="9936246" y="2402842"/>
                  <a:pt x="9917301" y="2411524"/>
                  <a:pt x="9902291" y="2438223"/>
                </a:cubicBezTo>
                <a:cubicBezTo>
                  <a:pt x="9940454" y="2457898"/>
                  <a:pt x="9977428" y="2445289"/>
                  <a:pt x="10010650" y="2439356"/>
                </a:cubicBezTo>
                <a:cubicBezTo>
                  <a:pt x="10087069" y="2426944"/>
                  <a:pt x="10165410" y="2417368"/>
                  <a:pt x="10244848" y="2427728"/>
                </a:cubicBezTo>
                <a:cubicBezTo>
                  <a:pt x="10285757" y="2433137"/>
                  <a:pt x="10326666" y="2438547"/>
                  <a:pt x="10369497" y="2446791"/>
                </a:cubicBezTo>
                <a:cubicBezTo>
                  <a:pt x="10417086" y="2455952"/>
                  <a:pt x="10471175" y="2444173"/>
                  <a:pt x="10524347" y="2437149"/>
                </a:cubicBezTo>
                <a:cubicBezTo>
                  <a:pt x="10549516" y="2434597"/>
                  <a:pt x="10569010" y="2435883"/>
                  <a:pt x="10589143" y="2459485"/>
                </a:cubicBezTo>
                <a:cubicBezTo>
                  <a:pt x="10564523" y="2472005"/>
                  <a:pt x="10542284" y="2484984"/>
                  <a:pt x="10520502" y="2495585"/>
                </a:cubicBezTo>
                <a:cubicBezTo>
                  <a:pt x="10731087" y="2504068"/>
                  <a:pt x="10940027" y="2482647"/>
                  <a:pt x="11155922" y="2437907"/>
                </a:cubicBezTo>
                <a:cubicBezTo>
                  <a:pt x="11099178" y="2476297"/>
                  <a:pt x="11005371" y="2514951"/>
                  <a:pt x="10945517" y="2518223"/>
                </a:cubicBezTo>
                <a:cubicBezTo>
                  <a:pt x="10822514" y="2529065"/>
                  <a:pt x="10697133" y="2539449"/>
                  <a:pt x="10573125" y="2542700"/>
                </a:cubicBezTo>
                <a:cubicBezTo>
                  <a:pt x="10381665" y="2550227"/>
                  <a:pt x="10192037" y="2548244"/>
                  <a:pt x="10003416" y="2553851"/>
                </a:cubicBezTo>
                <a:cubicBezTo>
                  <a:pt x="9874648" y="2556186"/>
                  <a:pt x="9749266" y="2566570"/>
                  <a:pt x="9621962" y="2574119"/>
                </a:cubicBezTo>
                <a:cubicBezTo>
                  <a:pt x="9614824" y="2572745"/>
                  <a:pt x="9609607" y="2574206"/>
                  <a:pt x="9602011" y="2575210"/>
                </a:cubicBezTo>
                <a:cubicBezTo>
                  <a:pt x="9580687" y="2583433"/>
                  <a:pt x="9561284" y="2594492"/>
                  <a:pt x="9566225" y="2620100"/>
                </a:cubicBezTo>
                <a:cubicBezTo>
                  <a:pt x="9568787" y="2645251"/>
                  <a:pt x="9593497" y="2645076"/>
                  <a:pt x="9613449" y="2643985"/>
                </a:cubicBezTo>
                <a:cubicBezTo>
                  <a:pt x="9678519" y="2639251"/>
                  <a:pt x="9745969" y="2634975"/>
                  <a:pt x="9811954" y="2625486"/>
                </a:cubicBezTo>
                <a:cubicBezTo>
                  <a:pt x="9893133" y="2613990"/>
                  <a:pt x="9974493" y="2627186"/>
                  <a:pt x="10054846" y="2632791"/>
                </a:cubicBezTo>
                <a:cubicBezTo>
                  <a:pt x="10028763" y="2640099"/>
                  <a:pt x="10002680" y="2647406"/>
                  <a:pt x="9963784" y="2657179"/>
                </a:cubicBezTo>
                <a:cubicBezTo>
                  <a:pt x="9979616" y="2677486"/>
                  <a:pt x="9992062" y="2689745"/>
                  <a:pt x="10001671" y="2703923"/>
                </a:cubicBezTo>
                <a:cubicBezTo>
                  <a:pt x="9983732" y="2720195"/>
                  <a:pt x="9965336" y="2738846"/>
                  <a:pt x="9944561" y="2757038"/>
                </a:cubicBezTo>
                <a:cubicBezTo>
                  <a:pt x="9987389" y="2829390"/>
                  <a:pt x="9978329" y="2825180"/>
                  <a:pt x="10093918" y="2840034"/>
                </a:cubicBezTo>
                <a:cubicBezTo>
                  <a:pt x="10051360" y="2868827"/>
                  <a:pt x="10051360" y="2868827"/>
                  <a:pt x="9982079" y="2882613"/>
                </a:cubicBezTo>
                <a:cubicBezTo>
                  <a:pt x="9938882" y="2889092"/>
                  <a:pt x="9897149" y="2900784"/>
                  <a:pt x="9855416" y="2912476"/>
                </a:cubicBezTo>
                <a:cubicBezTo>
                  <a:pt x="9851754" y="2931497"/>
                  <a:pt x="9850930" y="2948598"/>
                  <a:pt x="9847726" y="2965241"/>
                </a:cubicBezTo>
                <a:cubicBezTo>
                  <a:pt x="9876370" y="2983084"/>
                  <a:pt x="9916916" y="2939109"/>
                  <a:pt x="9943912" y="2991154"/>
                </a:cubicBezTo>
                <a:cubicBezTo>
                  <a:pt x="9930641" y="2995997"/>
                  <a:pt x="9918835" y="3006052"/>
                  <a:pt x="9906480" y="3006140"/>
                </a:cubicBezTo>
                <a:cubicBezTo>
                  <a:pt x="9881770" y="3006314"/>
                  <a:pt x="9855137" y="3003654"/>
                  <a:pt x="9828048" y="3003370"/>
                </a:cubicBezTo>
                <a:cubicBezTo>
                  <a:pt x="9730672" y="3009282"/>
                  <a:pt x="9730672" y="3009282"/>
                  <a:pt x="9667520" y="3080959"/>
                </a:cubicBezTo>
                <a:cubicBezTo>
                  <a:pt x="9642992" y="3105826"/>
                  <a:pt x="9652692" y="3132350"/>
                  <a:pt x="9696620" y="3160532"/>
                </a:cubicBezTo>
                <a:cubicBezTo>
                  <a:pt x="9674014" y="3188235"/>
                  <a:pt x="9605467" y="3172574"/>
                  <a:pt x="9628344" y="3246017"/>
                </a:cubicBezTo>
                <a:cubicBezTo>
                  <a:pt x="9729931" y="3231053"/>
                  <a:pt x="9834356" y="3214169"/>
                  <a:pt x="9939786" y="3204875"/>
                </a:cubicBezTo>
                <a:cubicBezTo>
                  <a:pt x="10007694" y="3198222"/>
                  <a:pt x="10075692" y="3203914"/>
                  <a:pt x="10145521" y="3200097"/>
                </a:cubicBezTo>
                <a:cubicBezTo>
                  <a:pt x="10200616" y="3195908"/>
                  <a:pt x="10256169" y="3189342"/>
                  <a:pt x="10311721" y="3182776"/>
                </a:cubicBezTo>
                <a:cubicBezTo>
                  <a:pt x="10384845" y="3174661"/>
                  <a:pt x="10456505" y="3161333"/>
                  <a:pt x="10529172" y="3155595"/>
                </a:cubicBezTo>
                <a:cubicBezTo>
                  <a:pt x="10438292" y="3204675"/>
                  <a:pt x="10339633" y="3230066"/>
                  <a:pt x="10238046" y="3245030"/>
                </a:cubicBezTo>
                <a:cubicBezTo>
                  <a:pt x="10055281" y="3271491"/>
                  <a:pt x="9875353" y="3296031"/>
                  <a:pt x="9692588" y="3322492"/>
                </a:cubicBezTo>
                <a:cubicBezTo>
                  <a:pt x="9634198" y="3330978"/>
                  <a:pt x="9573887" y="3336628"/>
                  <a:pt x="9514581" y="3349868"/>
                </a:cubicBezTo>
                <a:cubicBezTo>
                  <a:pt x="9481818" y="3353424"/>
                  <a:pt x="9452439" y="3365029"/>
                  <a:pt x="9436056" y="3398861"/>
                </a:cubicBezTo>
                <a:cubicBezTo>
                  <a:pt x="9414090" y="3448877"/>
                  <a:pt x="9373730" y="3453437"/>
                  <a:pt x="9324309" y="3453786"/>
                </a:cubicBezTo>
                <a:cubicBezTo>
                  <a:pt x="9274889" y="3454135"/>
                  <a:pt x="9224095" y="3461618"/>
                  <a:pt x="9163783" y="3467268"/>
                </a:cubicBezTo>
                <a:cubicBezTo>
                  <a:pt x="9197827" y="3508341"/>
                  <a:pt x="9233429" y="3502866"/>
                  <a:pt x="9266193" y="3499310"/>
                </a:cubicBezTo>
                <a:cubicBezTo>
                  <a:pt x="9375924" y="3493310"/>
                  <a:pt x="9488494" y="3485391"/>
                  <a:pt x="9601063" y="3477472"/>
                </a:cubicBezTo>
                <a:cubicBezTo>
                  <a:pt x="9751612" y="3464536"/>
                  <a:pt x="9905548" y="3459649"/>
                  <a:pt x="10057929" y="3437202"/>
                </a:cubicBezTo>
                <a:cubicBezTo>
                  <a:pt x="10240237" y="3413119"/>
                  <a:pt x="10418152" y="3373397"/>
                  <a:pt x="10599452" y="3341723"/>
                </a:cubicBezTo>
                <a:cubicBezTo>
                  <a:pt x="10640271" y="3334786"/>
                  <a:pt x="10683926" y="3325930"/>
                  <a:pt x="10725201" y="3316616"/>
                </a:cubicBezTo>
                <a:cubicBezTo>
                  <a:pt x="10763639" y="3309221"/>
                  <a:pt x="10801621" y="3304204"/>
                  <a:pt x="10838594" y="3291595"/>
                </a:cubicBezTo>
                <a:cubicBezTo>
                  <a:pt x="10875568" y="3278987"/>
                  <a:pt x="10903483" y="3262169"/>
                  <a:pt x="10946862" y="3280382"/>
                </a:cubicBezTo>
                <a:cubicBezTo>
                  <a:pt x="10974043" y="3293012"/>
                  <a:pt x="11013854" y="3278484"/>
                  <a:pt x="11047533" y="3270173"/>
                </a:cubicBezTo>
                <a:cubicBezTo>
                  <a:pt x="11159463" y="3239940"/>
                  <a:pt x="11266084" y="3198822"/>
                  <a:pt x="11367399" y="3146820"/>
                </a:cubicBezTo>
                <a:cubicBezTo>
                  <a:pt x="11392475" y="3131921"/>
                  <a:pt x="11422859" y="3127907"/>
                  <a:pt x="11451323" y="3121058"/>
                </a:cubicBezTo>
                <a:cubicBezTo>
                  <a:pt x="11450408" y="3125813"/>
                  <a:pt x="11449492" y="3130568"/>
                  <a:pt x="11449035" y="3132946"/>
                </a:cubicBezTo>
                <a:cubicBezTo>
                  <a:pt x="11430638" y="3151596"/>
                  <a:pt x="11392199" y="3158991"/>
                  <a:pt x="11409129" y="3199235"/>
                </a:cubicBezTo>
                <a:cubicBezTo>
                  <a:pt x="11386431" y="3214591"/>
                  <a:pt x="11367578" y="3235619"/>
                  <a:pt x="11344333" y="3241007"/>
                </a:cubicBezTo>
                <a:cubicBezTo>
                  <a:pt x="11170809" y="3296369"/>
                  <a:pt x="10996738" y="3341763"/>
                  <a:pt x="10825138" y="3399961"/>
                </a:cubicBezTo>
                <a:cubicBezTo>
                  <a:pt x="10664427" y="3452858"/>
                  <a:pt x="10498776" y="3480148"/>
                  <a:pt x="10333582" y="3505059"/>
                </a:cubicBezTo>
                <a:cubicBezTo>
                  <a:pt x="10033123" y="3553246"/>
                  <a:pt x="9733945" y="3581954"/>
                  <a:pt x="9431382" y="3602614"/>
                </a:cubicBezTo>
                <a:cubicBezTo>
                  <a:pt x="9323571" y="3611449"/>
                  <a:pt x="9216677" y="3615529"/>
                  <a:pt x="9108867" y="3624364"/>
                </a:cubicBezTo>
                <a:cubicBezTo>
                  <a:pt x="9091294" y="3625912"/>
                  <a:pt x="9056976" y="3611909"/>
                  <a:pt x="9055418" y="3658457"/>
                </a:cubicBezTo>
                <a:cubicBezTo>
                  <a:pt x="9170731" y="3700381"/>
                  <a:pt x="9291811" y="3686703"/>
                  <a:pt x="9411610" y="3692504"/>
                </a:cubicBezTo>
                <a:cubicBezTo>
                  <a:pt x="9529029" y="3697847"/>
                  <a:pt x="9645990" y="3705568"/>
                  <a:pt x="9763959" y="3720880"/>
                </a:cubicBezTo>
                <a:cubicBezTo>
                  <a:pt x="9740712" y="3726267"/>
                  <a:pt x="9716550" y="3736410"/>
                  <a:pt x="9694220" y="3737043"/>
                </a:cubicBezTo>
                <a:cubicBezTo>
                  <a:pt x="9657154" y="3737305"/>
                  <a:pt x="9621463" y="3730435"/>
                  <a:pt x="9584855" y="3728319"/>
                </a:cubicBezTo>
                <a:cubicBezTo>
                  <a:pt x="9558222" y="3725658"/>
                  <a:pt x="9535892" y="3726291"/>
                  <a:pt x="9509351" y="3735976"/>
                </a:cubicBezTo>
                <a:cubicBezTo>
                  <a:pt x="9484731" y="3748497"/>
                  <a:pt x="9443914" y="3755434"/>
                  <a:pt x="9421492" y="3743720"/>
                </a:cubicBezTo>
                <a:cubicBezTo>
                  <a:pt x="9390468" y="3725420"/>
                  <a:pt x="9364385" y="3732727"/>
                  <a:pt x="9336837" y="3734821"/>
                </a:cubicBezTo>
                <a:cubicBezTo>
                  <a:pt x="9152059" y="3746100"/>
                  <a:pt x="8971583" y="3760673"/>
                  <a:pt x="8787720" y="3767196"/>
                </a:cubicBezTo>
                <a:cubicBezTo>
                  <a:pt x="8668928" y="3768986"/>
                  <a:pt x="8549587" y="3760807"/>
                  <a:pt x="8432167" y="3755464"/>
                </a:cubicBezTo>
                <a:cubicBezTo>
                  <a:pt x="8405078" y="3755181"/>
                  <a:pt x="8378903" y="3750142"/>
                  <a:pt x="8360599" y="3781138"/>
                </a:cubicBezTo>
                <a:cubicBezTo>
                  <a:pt x="8383661" y="3815166"/>
                  <a:pt x="8422098" y="3807771"/>
                  <a:pt x="8453947" y="3808970"/>
                </a:cubicBezTo>
                <a:cubicBezTo>
                  <a:pt x="8500073" y="3812918"/>
                  <a:pt x="8549951" y="3810191"/>
                  <a:pt x="8596992" y="3809384"/>
                </a:cubicBezTo>
                <a:cubicBezTo>
                  <a:pt x="8624539" y="3807289"/>
                  <a:pt x="8642660" y="3815709"/>
                  <a:pt x="8650072" y="3854121"/>
                </a:cubicBezTo>
                <a:cubicBezTo>
                  <a:pt x="8561207" y="3854275"/>
                  <a:pt x="8473714" y="3847295"/>
                  <a:pt x="8386313" y="3852662"/>
                </a:cubicBezTo>
                <a:cubicBezTo>
                  <a:pt x="8301292" y="3858487"/>
                  <a:pt x="8211696" y="3823980"/>
                  <a:pt x="8120815" y="3873059"/>
                </a:cubicBezTo>
                <a:cubicBezTo>
                  <a:pt x="8175359" y="3923010"/>
                  <a:pt x="8251595" y="3885906"/>
                  <a:pt x="8311356" y="3934395"/>
                </a:cubicBezTo>
                <a:cubicBezTo>
                  <a:pt x="8245828" y="3941507"/>
                  <a:pt x="8190275" y="3948073"/>
                  <a:pt x="8129964" y="3953723"/>
                </a:cubicBezTo>
                <a:cubicBezTo>
                  <a:pt x="8125845" y="3975121"/>
                  <a:pt x="8119804" y="3993684"/>
                  <a:pt x="8113854" y="4024592"/>
                </a:cubicBezTo>
                <a:cubicBezTo>
                  <a:pt x="8147167" y="4031005"/>
                  <a:pt x="8175263" y="4038879"/>
                  <a:pt x="8204732" y="4039621"/>
                </a:cubicBezTo>
                <a:cubicBezTo>
                  <a:pt x="8316934" y="4046425"/>
                  <a:pt x="8429594" y="4050852"/>
                  <a:pt x="8542712" y="4052902"/>
                </a:cubicBezTo>
                <a:cubicBezTo>
                  <a:pt x="8569802" y="4053185"/>
                  <a:pt x="8596343" y="4043500"/>
                  <a:pt x="8624348" y="4039028"/>
                </a:cubicBezTo>
                <a:cubicBezTo>
                  <a:pt x="8659949" y="4033553"/>
                  <a:pt x="8695093" y="4030455"/>
                  <a:pt x="8730237" y="4027357"/>
                </a:cubicBezTo>
                <a:cubicBezTo>
                  <a:pt x="8841890" y="4024194"/>
                  <a:pt x="8953544" y="4021030"/>
                  <a:pt x="9065655" y="4015488"/>
                </a:cubicBezTo>
                <a:cubicBezTo>
                  <a:pt x="9082769" y="4016317"/>
                  <a:pt x="9099883" y="4017146"/>
                  <a:pt x="9116997" y="4017974"/>
                </a:cubicBezTo>
                <a:cubicBezTo>
                  <a:pt x="9121847" y="4031237"/>
                  <a:pt x="9127155" y="4042121"/>
                  <a:pt x="9132005" y="4055383"/>
                </a:cubicBezTo>
                <a:cubicBezTo>
                  <a:pt x="8972944" y="4074078"/>
                  <a:pt x="8814158" y="4065703"/>
                  <a:pt x="8657110" y="4099580"/>
                </a:cubicBezTo>
                <a:cubicBezTo>
                  <a:pt x="8740025" y="4130335"/>
                  <a:pt x="8828709" y="4105490"/>
                  <a:pt x="8912906" y="4116766"/>
                </a:cubicBezTo>
                <a:cubicBezTo>
                  <a:pt x="8886272" y="4178213"/>
                  <a:pt x="8834290" y="4153413"/>
                  <a:pt x="8794387" y="4155594"/>
                </a:cubicBezTo>
                <a:cubicBezTo>
                  <a:pt x="8700304" y="4157209"/>
                  <a:pt x="8606132" y="4146478"/>
                  <a:pt x="8510128" y="4145257"/>
                </a:cubicBezTo>
                <a:cubicBezTo>
                  <a:pt x="8477822" y="4146435"/>
                  <a:pt x="8447986" y="4160418"/>
                  <a:pt x="8415680" y="4161596"/>
                </a:cubicBezTo>
                <a:cubicBezTo>
                  <a:pt x="8341549" y="4162120"/>
                  <a:pt x="8265954" y="4157431"/>
                  <a:pt x="8191366" y="4160332"/>
                </a:cubicBezTo>
                <a:cubicBezTo>
                  <a:pt x="8131970" y="4161227"/>
                  <a:pt x="8075960" y="4170171"/>
                  <a:pt x="8017112" y="4181034"/>
                </a:cubicBezTo>
                <a:cubicBezTo>
                  <a:pt x="7999541" y="4182583"/>
                  <a:pt x="7984439" y="4196936"/>
                  <a:pt x="7964579" y="4210373"/>
                </a:cubicBezTo>
                <a:cubicBezTo>
                  <a:pt x="7942433" y="4171590"/>
                  <a:pt x="7905001" y="4186576"/>
                  <a:pt x="7873701" y="4195345"/>
                </a:cubicBezTo>
                <a:cubicBezTo>
                  <a:pt x="7860888" y="4197810"/>
                  <a:pt x="7853016" y="4225883"/>
                  <a:pt x="7841301" y="4248285"/>
                </a:cubicBezTo>
                <a:cubicBezTo>
                  <a:pt x="7824188" y="4247456"/>
                  <a:pt x="7797373" y="4220103"/>
                  <a:pt x="7771014" y="4254480"/>
                </a:cubicBezTo>
                <a:cubicBezTo>
                  <a:pt x="7764883" y="4260697"/>
                  <a:pt x="7741545" y="4253739"/>
                  <a:pt x="7727268" y="4250990"/>
                </a:cubicBezTo>
                <a:cubicBezTo>
                  <a:pt x="7705852" y="4246868"/>
                  <a:pt x="7685811" y="4235613"/>
                  <a:pt x="7666957" y="4256640"/>
                </a:cubicBezTo>
                <a:cubicBezTo>
                  <a:pt x="7663662" y="4260937"/>
                  <a:pt x="7652222" y="4256270"/>
                  <a:pt x="7645083" y="4254896"/>
                </a:cubicBezTo>
                <a:cubicBezTo>
                  <a:pt x="7609849" y="4245647"/>
                  <a:pt x="7610307" y="4243270"/>
                  <a:pt x="7581020" y="4267220"/>
                </a:cubicBezTo>
                <a:cubicBezTo>
                  <a:pt x="7540568" y="4259434"/>
                  <a:pt x="7502496" y="4252105"/>
                  <a:pt x="7459666" y="4243860"/>
                </a:cubicBezTo>
                <a:cubicBezTo>
                  <a:pt x="7471930" y="4231427"/>
                  <a:pt x="7480899" y="4223290"/>
                  <a:pt x="7496458" y="4206560"/>
                </a:cubicBezTo>
                <a:cubicBezTo>
                  <a:pt x="7447038" y="4206909"/>
                  <a:pt x="7407593" y="4206713"/>
                  <a:pt x="7361010" y="4205143"/>
                </a:cubicBezTo>
                <a:cubicBezTo>
                  <a:pt x="7376475" y="4240174"/>
                  <a:pt x="7447038" y="4206909"/>
                  <a:pt x="7424247" y="4274027"/>
                </a:cubicBezTo>
                <a:cubicBezTo>
                  <a:pt x="7410427" y="4268902"/>
                  <a:pt x="7401367" y="4264691"/>
                  <a:pt x="7392307" y="4260482"/>
                </a:cubicBezTo>
                <a:cubicBezTo>
                  <a:pt x="7336023" y="4232387"/>
                  <a:pt x="7333644" y="4231929"/>
                  <a:pt x="7287883" y="4277366"/>
                </a:cubicBezTo>
                <a:cubicBezTo>
                  <a:pt x="7281750" y="4283582"/>
                  <a:pt x="7271318" y="4286505"/>
                  <a:pt x="7263721" y="4287509"/>
                </a:cubicBezTo>
                <a:cubicBezTo>
                  <a:pt x="7242855" y="4293355"/>
                  <a:pt x="7221988" y="4299201"/>
                  <a:pt x="7198742" y="4304589"/>
                </a:cubicBezTo>
                <a:cubicBezTo>
                  <a:pt x="7136693" y="4267988"/>
                  <a:pt x="7114362" y="4268620"/>
                  <a:pt x="7066680" y="4311221"/>
                </a:cubicBezTo>
                <a:cubicBezTo>
                  <a:pt x="7036661" y="4300511"/>
                  <a:pt x="7005088" y="4272242"/>
                  <a:pt x="6969212" y="4304787"/>
                </a:cubicBezTo>
                <a:cubicBezTo>
                  <a:pt x="6911189" y="4298549"/>
                  <a:pt x="6854812" y="4322216"/>
                  <a:pt x="6794318" y="4303175"/>
                </a:cubicBezTo>
                <a:cubicBezTo>
                  <a:pt x="6773818" y="4294297"/>
                  <a:pt x="6746361" y="4308737"/>
                  <a:pt x="6720736" y="4313667"/>
                </a:cubicBezTo>
                <a:cubicBezTo>
                  <a:pt x="6676166" y="4327278"/>
                  <a:pt x="6671406" y="4326362"/>
                  <a:pt x="6654385" y="4273772"/>
                </a:cubicBezTo>
                <a:cubicBezTo>
                  <a:pt x="6643495" y="4279073"/>
                  <a:pt x="6628303" y="4281080"/>
                  <a:pt x="6621713" y="4289674"/>
                </a:cubicBezTo>
                <a:cubicBezTo>
                  <a:pt x="6601944" y="4315457"/>
                  <a:pt x="6573938" y="4319929"/>
                  <a:pt x="6553439" y="4311051"/>
                </a:cubicBezTo>
                <a:cubicBezTo>
                  <a:pt x="6518204" y="4301802"/>
                  <a:pt x="6504567" y="4321369"/>
                  <a:pt x="6493309" y="4341393"/>
                </a:cubicBezTo>
                <a:cubicBezTo>
                  <a:pt x="6444255" y="4327019"/>
                  <a:pt x="6400051" y="4325907"/>
                  <a:pt x="6358868" y="4347567"/>
                </a:cubicBezTo>
                <a:cubicBezTo>
                  <a:pt x="6331411" y="4362007"/>
                  <a:pt x="6304321" y="4361724"/>
                  <a:pt x="6278056" y="4344340"/>
                </a:cubicBezTo>
                <a:cubicBezTo>
                  <a:pt x="6258014" y="4333084"/>
                  <a:pt x="6239526" y="4339388"/>
                  <a:pt x="6216738" y="4342399"/>
                </a:cubicBezTo>
                <a:cubicBezTo>
                  <a:pt x="6158348" y="4350885"/>
                  <a:pt x="6100598" y="4381684"/>
                  <a:pt x="6038183" y="4359807"/>
                </a:cubicBezTo>
                <a:cubicBezTo>
                  <a:pt x="6023907" y="4357059"/>
                  <a:pt x="6009630" y="4354310"/>
                  <a:pt x="5995992" y="4373877"/>
                </a:cubicBezTo>
                <a:cubicBezTo>
                  <a:pt x="5981897" y="4395820"/>
                  <a:pt x="5950049" y="4394621"/>
                  <a:pt x="5926163" y="4377694"/>
                </a:cubicBezTo>
                <a:cubicBezTo>
                  <a:pt x="5886078" y="4355184"/>
                  <a:pt x="5842056" y="4378764"/>
                  <a:pt x="5800690" y="4375732"/>
                </a:cubicBezTo>
                <a:cubicBezTo>
                  <a:pt x="5795931" y="4374816"/>
                  <a:pt x="5788517" y="4400512"/>
                  <a:pt x="5780920" y="4401515"/>
                </a:cubicBezTo>
                <a:cubicBezTo>
                  <a:pt x="5753373" y="4403609"/>
                  <a:pt x="5720609" y="4407165"/>
                  <a:pt x="5701025" y="4393532"/>
                </a:cubicBezTo>
                <a:cubicBezTo>
                  <a:pt x="5649958" y="4363977"/>
                  <a:pt x="5600995" y="4361948"/>
                  <a:pt x="5544527" y="4373270"/>
                </a:cubicBezTo>
                <a:cubicBezTo>
                  <a:pt x="5513685" y="4379661"/>
                  <a:pt x="5485679" y="4384133"/>
                  <a:pt x="5458224" y="4398573"/>
                </a:cubicBezTo>
                <a:cubicBezTo>
                  <a:pt x="5433604" y="4411094"/>
                  <a:pt x="5399377" y="4409436"/>
                  <a:pt x="5373660" y="4402020"/>
                </a:cubicBezTo>
                <a:cubicBezTo>
                  <a:pt x="5314081" y="4378223"/>
                  <a:pt x="5258896" y="4370066"/>
                  <a:pt x="5199682" y="4395652"/>
                </a:cubicBezTo>
                <a:cubicBezTo>
                  <a:pt x="5173141" y="4405337"/>
                  <a:pt x="5153647" y="4404051"/>
                  <a:pt x="5129304" y="4389502"/>
                </a:cubicBezTo>
                <a:cubicBezTo>
                  <a:pt x="5111640" y="4378704"/>
                  <a:pt x="5085008" y="4376044"/>
                  <a:pt x="5062220" y="4379054"/>
                </a:cubicBezTo>
                <a:cubicBezTo>
                  <a:pt x="5000994" y="4389459"/>
                  <a:pt x="4938303" y="4394651"/>
                  <a:pt x="4875063" y="4389875"/>
                </a:cubicBezTo>
                <a:cubicBezTo>
                  <a:pt x="4863165" y="4387585"/>
                  <a:pt x="4847973" y="4389592"/>
                  <a:pt x="4837082" y="4394892"/>
                </a:cubicBezTo>
                <a:cubicBezTo>
                  <a:pt x="4806331" y="4413630"/>
                  <a:pt x="4775397" y="4407675"/>
                  <a:pt x="4746295" y="4392210"/>
                </a:cubicBezTo>
                <a:cubicBezTo>
                  <a:pt x="4739615" y="4388458"/>
                  <a:pt x="4728632" y="4381413"/>
                  <a:pt x="4722957" y="4385252"/>
                </a:cubicBezTo>
                <a:cubicBezTo>
                  <a:pt x="4663744" y="4410839"/>
                  <a:pt x="4601419" y="4401307"/>
                  <a:pt x="4539644" y="4401744"/>
                </a:cubicBezTo>
                <a:cubicBezTo>
                  <a:pt x="4487844" y="4401635"/>
                  <a:pt x="4438515" y="4414331"/>
                  <a:pt x="4385617" y="4394285"/>
                </a:cubicBezTo>
                <a:cubicBezTo>
                  <a:pt x="4374177" y="4389617"/>
                  <a:pt x="4357612" y="4398757"/>
                  <a:pt x="4344799" y="4401222"/>
                </a:cubicBezTo>
                <a:cubicBezTo>
                  <a:pt x="4306361" y="4408617"/>
                  <a:pt x="4269386" y="4421225"/>
                  <a:pt x="4231864" y="4423865"/>
                </a:cubicBezTo>
                <a:cubicBezTo>
                  <a:pt x="4211454" y="4427333"/>
                  <a:pt x="4189491" y="4413242"/>
                  <a:pt x="4163316" y="4408203"/>
                </a:cubicBezTo>
                <a:cubicBezTo>
                  <a:pt x="4127897" y="4438371"/>
                  <a:pt x="4084609" y="4432504"/>
                  <a:pt x="4037019" y="4423343"/>
                </a:cubicBezTo>
                <a:cubicBezTo>
                  <a:pt x="4001785" y="4414095"/>
                  <a:pt x="3963255" y="4409143"/>
                  <a:pt x="3931497" y="4420290"/>
                </a:cubicBezTo>
                <a:cubicBezTo>
                  <a:pt x="3807304" y="4462957"/>
                  <a:pt x="3680367" y="4455781"/>
                  <a:pt x="3552972" y="4450984"/>
                </a:cubicBezTo>
                <a:cubicBezTo>
                  <a:pt x="3540617" y="4451071"/>
                  <a:pt x="3524876" y="4443110"/>
                  <a:pt x="3516364" y="4448868"/>
                </a:cubicBezTo>
                <a:cubicBezTo>
                  <a:pt x="3453398" y="4481130"/>
                  <a:pt x="3387687" y="4463549"/>
                  <a:pt x="3322617" y="4468283"/>
                </a:cubicBezTo>
                <a:cubicBezTo>
                  <a:pt x="3317401" y="4469745"/>
                  <a:pt x="3307883" y="4467912"/>
                  <a:pt x="3305046" y="4469832"/>
                </a:cubicBezTo>
                <a:cubicBezTo>
                  <a:pt x="3278686" y="4504209"/>
                  <a:pt x="3249126" y="4491122"/>
                  <a:pt x="3219109" y="4480412"/>
                </a:cubicBezTo>
                <a:cubicBezTo>
                  <a:pt x="3209590" y="4478580"/>
                  <a:pt x="3197235" y="4478667"/>
                  <a:pt x="3189182" y="4482048"/>
                </a:cubicBezTo>
                <a:cubicBezTo>
                  <a:pt x="3136649" y="4511387"/>
                  <a:pt x="3080090" y="4510362"/>
                  <a:pt x="3020694" y="4511257"/>
                </a:cubicBezTo>
                <a:cubicBezTo>
                  <a:pt x="2961297" y="4512152"/>
                  <a:pt x="2901534" y="4527770"/>
                  <a:pt x="2839301" y="4530584"/>
                </a:cubicBezTo>
                <a:cubicBezTo>
                  <a:pt x="2754737" y="4534031"/>
                  <a:pt x="2670173" y="4537479"/>
                  <a:pt x="2586068" y="4538549"/>
                </a:cubicBezTo>
                <a:cubicBezTo>
                  <a:pt x="2571333" y="4538178"/>
                  <a:pt x="2554127" y="4525003"/>
                  <a:pt x="2542597" y="4507989"/>
                </a:cubicBezTo>
                <a:cubicBezTo>
                  <a:pt x="2552572" y="4507444"/>
                  <a:pt x="2562548" y="4506898"/>
                  <a:pt x="2572981" y="4503975"/>
                </a:cubicBezTo>
                <a:cubicBezTo>
                  <a:pt x="2606203" y="4498042"/>
                  <a:pt x="2639425" y="4492108"/>
                  <a:pt x="2672646" y="4486175"/>
                </a:cubicBezTo>
                <a:cubicBezTo>
                  <a:pt x="2690675" y="4482248"/>
                  <a:pt x="2705319" y="4470274"/>
                  <a:pt x="2722433" y="4471102"/>
                </a:cubicBezTo>
                <a:cubicBezTo>
                  <a:pt x="2780914" y="4474963"/>
                  <a:pt x="2832898" y="4435655"/>
                  <a:pt x="2891928" y="4449484"/>
                </a:cubicBezTo>
                <a:cubicBezTo>
                  <a:pt x="2896229" y="4452778"/>
                  <a:pt x="2904284" y="4449397"/>
                  <a:pt x="2909957" y="4445558"/>
                </a:cubicBezTo>
                <a:cubicBezTo>
                  <a:pt x="2951142" y="4423897"/>
                  <a:pt x="2988483" y="4396566"/>
                  <a:pt x="3038909" y="4403807"/>
                </a:cubicBezTo>
                <a:cubicBezTo>
                  <a:pt x="3041518" y="4403076"/>
                  <a:pt x="3044584" y="4399968"/>
                  <a:pt x="3047764" y="4396265"/>
                </a:cubicBezTo>
                <a:lnTo>
                  <a:pt x="3055545" y="4387206"/>
                </a:lnTo>
                <a:lnTo>
                  <a:pt x="3056848" y="4387535"/>
                </a:lnTo>
                <a:lnTo>
                  <a:pt x="3059044" y="4386063"/>
                </a:lnTo>
                <a:lnTo>
                  <a:pt x="3076648" y="4395242"/>
                </a:lnTo>
                <a:cubicBezTo>
                  <a:pt x="3119424" y="4409982"/>
                  <a:pt x="3146812" y="4367251"/>
                  <a:pt x="3182048" y="4352459"/>
                </a:cubicBezTo>
                <a:cubicBezTo>
                  <a:pt x="3149650" y="4357318"/>
                  <a:pt x="3115862" y="4354974"/>
                  <a:pt x="3085664" y="4368232"/>
                </a:cubicBezTo>
                <a:lnTo>
                  <a:pt x="3059044" y="4386063"/>
                </a:lnTo>
                <a:lnTo>
                  <a:pt x="3057305" y="4385157"/>
                </a:lnTo>
                <a:lnTo>
                  <a:pt x="3055545" y="4387206"/>
                </a:lnTo>
                <a:lnTo>
                  <a:pt x="3029821" y="4380714"/>
                </a:lnTo>
                <a:cubicBezTo>
                  <a:pt x="3002966" y="4379012"/>
                  <a:pt x="2976676" y="4390595"/>
                  <a:pt x="2951417" y="4396828"/>
                </a:cubicBezTo>
                <a:cubicBezTo>
                  <a:pt x="2825760" y="4434281"/>
                  <a:pt x="2696716" y="4463686"/>
                  <a:pt x="2565112" y="4467940"/>
                </a:cubicBezTo>
                <a:cubicBezTo>
                  <a:pt x="2547540" y="4469489"/>
                  <a:pt x="2530426" y="4468661"/>
                  <a:pt x="2514228" y="4463077"/>
                </a:cubicBezTo>
                <a:cubicBezTo>
                  <a:pt x="2472312" y="4450077"/>
                  <a:pt x="2433874" y="4457471"/>
                  <a:pt x="2386008" y="4475380"/>
                </a:cubicBezTo>
                <a:cubicBezTo>
                  <a:pt x="2428930" y="4495971"/>
                  <a:pt x="2486132" y="4455203"/>
                  <a:pt x="2503701" y="4517762"/>
                </a:cubicBezTo>
                <a:cubicBezTo>
                  <a:pt x="2460685" y="4548932"/>
                  <a:pt x="2416664" y="4572512"/>
                  <a:pt x="2361387" y="4552009"/>
                </a:cubicBezTo>
                <a:cubicBezTo>
                  <a:pt x="2284234" y="4593868"/>
                  <a:pt x="2190795" y="4553690"/>
                  <a:pt x="2117028" y="4603598"/>
                </a:cubicBezTo>
                <a:cubicBezTo>
                  <a:pt x="2068797" y="4636230"/>
                  <a:pt x="2012513" y="4608136"/>
                  <a:pt x="1959889" y="4625129"/>
                </a:cubicBezTo>
                <a:cubicBezTo>
                  <a:pt x="1994759" y="4584993"/>
                  <a:pt x="2027341" y="4556745"/>
                  <a:pt x="2089116" y="4556308"/>
                </a:cubicBezTo>
                <a:cubicBezTo>
                  <a:pt x="2114056" y="4554944"/>
                  <a:pt x="2139178" y="4546219"/>
                  <a:pt x="2164106" y="4535299"/>
                </a:cubicBezTo>
                <a:lnTo>
                  <a:pt x="2227922" y="4505754"/>
                </a:lnTo>
                <a:lnTo>
                  <a:pt x="2239851" y="4503956"/>
                </a:lnTo>
                <a:lnTo>
                  <a:pt x="2241869" y="4503364"/>
                </a:lnTo>
                <a:lnTo>
                  <a:pt x="2265519" y="4516834"/>
                </a:lnTo>
                <a:cubicBezTo>
                  <a:pt x="2287508" y="4526383"/>
                  <a:pt x="2297324" y="4516253"/>
                  <a:pt x="2336587" y="4475730"/>
                </a:cubicBezTo>
                <a:cubicBezTo>
                  <a:pt x="2315721" y="4481576"/>
                  <a:pt x="2298058" y="4486805"/>
                  <a:pt x="2282351" y="4491487"/>
                </a:cubicBezTo>
                <a:lnTo>
                  <a:pt x="2241869" y="4503364"/>
                </a:lnTo>
                <a:lnTo>
                  <a:pt x="2237929" y="4501121"/>
                </a:lnTo>
                <a:lnTo>
                  <a:pt x="2227922" y="4505754"/>
                </a:lnTo>
                <a:lnTo>
                  <a:pt x="2146455" y="4518032"/>
                </a:lnTo>
                <a:cubicBezTo>
                  <a:pt x="2115246" y="4523120"/>
                  <a:pt x="2084404" y="4529511"/>
                  <a:pt x="2055255" y="4539927"/>
                </a:cubicBezTo>
                <a:cubicBezTo>
                  <a:pt x="1917792" y="4587436"/>
                  <a:pt x="1775935" y="4619306"/>
                  <a:pt x="1627674" y="4620355"/>
                </a:cubicBezTo>
                <a:cubicBezTo>
                  <a:pt x="1531213" y="4621511"/>
                  <a:pt x="1436397" y="4652573"/>
                  <a:pt x="1341491" y="4671290"/>
                </a:cubicBezTo>
                <a:cubicBezTo>
                  <a:pt x="1218580" y="4694478"/>
                  <a:pt x="1095668" y="4717665"/>
                  <a:pt x="972299" y="4743231"/>
                </a:cubicBezTo>
                <a:cubicBezTo>
                  <a:pt x="830443" y="4775101"/>
                  <a:pt x="690967" y="4807429"/>
                  <a:pt x="551032" y="4842134"/>
                </a:cubicBezTo>
                <a:cubicBezTo>
                  <a:pt x="427205" y="4870077"/>
                  <a:pt x="302464" y="4902775"/>
                  <a:pt x="180559" y="4933554"/>
                </a:cubicBezTo>
                <a:cubicBezTo>
                  <a:pt x="149259" y="4942323"/>
                  <a:pt x="117959" y="4951092"/>
                  <a:pt x="88123" y="4965075"/>
                </a:cubicBezTo>
                <a:lnTo>
                  <a:pt x="0" y="5001372"/>
                </a:lnTo>
                <a:lnTo>
                  <a:pt x="0" y="1055642"/>
                </a:lnTo>
                <a:lnTo>
                  <a:pt x="121305" y="1023881"/>
                </a:lnTo>
                <a:cubicBezTo>
                  <a:pt x="136955" y="1019496"/>
                  <a:pt x="161207" y="1021699"/>
                  <a:pt x="174569" y="1029203"/>
                </a:cubicBezTo>
                <a:cubicBezTo>
                  <a:pt x="212274" y="1051255"/>
                  <a:pt x="249339" y="1050993"/>
                  <a:pt x="288235" y="1041220"/>
                </a:cubicBezTo>
                <a:cubicBezTo>
                  <a:pt x="462307" y="995826"/>
                  <a:pt x="639215" y="948513"/>
                  <a:pt x="815208" y="905955"/>
                </a:cubicBezTo>
                <a:cubicBezTo>
                  <a:pt x="949926" y="872711"/>
                  <a:pt x="1086566" y="842303"/>
                  <a:pt x="1225585" y="812353"/>
                </a:cubicBezTo>
                <a:cubicBezTo>
                  <a:pt x="1248831" y="806965"/>
                  <a:pt x="1275920" y="807249"/>
                  <a:pt x="1300173" y="809451"/>
                </a:cubicBezTo>
                <a:cubicBezTo>
                  <a:pt x="1345841" y="815776"/>
                  <a:pt x="1386750" y="821186"/>
                  <a:pt x="1419241" y="780592"/>
                </a:cubicBezTo>
                <a:cubicBezTo>
                  <a:pt x="1426746" y="767242"/>
                  <a:pt x="1449534" y="764232"/>
                  <a:pt x="1465184" y="759847"/>
                </a:cubicBezTo>
                <a:cubicBezTo>
                  <a:pt x="1656370" y="715283"/>
                  <a:pt x="1846091" y="665504"/>
                  <a:pt x="2039199" y="623775"/>
                </a:cubicBezTo>
                <a:cubicBezTo>
                  <a:pt x="2284015" y="569808"/>
                  <a:pt x="2527916" y="520596"/>
                  <a:pt x="2774195" y="471842"/>
                </a:cubicBezTo>
                <a:cubicBezTo>
                  <a:pt x="2871482" y="453585"/>
                  <a:pt x="2969773" y="442917"/>
                  <a:pt x="3067059" y="424659"/>
                </a:cubicBezTo>
                <a:cubicBezTo>
                  <a:pt x="3145857" y="412705"/>
                  <a:pt x="3223649" y="393160"/>
                  <a:pt x="3302906" y="378828"/>
                </a:cubicBezTo>
                <a:cubicBezTo>
                  <a:pt x="3412547" y="360483"/>
                  <a:pt x="3520723" y="336924"/>
                  <a:pt x="3632286" y="321414"/>
                </a:cubicBezTo>
                <a:cubicBezTo>
                  <a:pt x="3739090" y="304989"/>
                  <a:pt x="3849280" y="296611"/>
                  <a:pt x="3959927" y="285857"/>
                </a:cubicBezTo>
                <a:cubicBezTo>
                  <a:pt x="3987932" y="281385"/>
                  <a:pt x="4010263" y="280752"/>
                  <a:pt x="4038908" y="298595"/>
                </a:cubicBezTo>
                <a:cubicBezTo>
                  <a:pt x="4063251" y="313144"/>
                  <a:pt x="4095558" y="311966"/>
                  <a:pt x="4128871" y="318378"/>
                </a:cubicBezTo>
                <a:cubicBezTo>
                  <a:pt x="4138115" y="283172"/>
                  <a:pt x="4154132" y="264064"/>
                  <a:pt x="4186438" y="262886"/>
                </a:cubicBezTo>
                <a:cubicBezTo>
                  <a:pt x="4266701" y="256145"/>
                  <a:pt x="4345042" y="246569"/>
                  <a:pt x="4425304" y="239828"/>
                </a:cubicBezTo>
                <a:cubicBezTo>
                  <a:pt x="4438117" y="237363"/>
                  <a:pt x="4460448" y="236730"/>
                  <a:pt x="4468593" y="245695"/>
                </a:cubicBezTo>
                <a:cubicBezTo>
                  <a:pt x="4506022" y="294817"/>
                  <a:pt x="4557732" y="282580"/>
                  <a:pt x="4605230" y="279395"/>
                </a:cubicBezTo>
                <a:cubicBezTo>
                  <a:pt x="4845103" y="263927"/>
                  <a:pt x="5083054" y="245624"/>
                  <a:pt x="5322926" y="230157"/>
                </a:cubicBezTo>
                <a:cubicBezTo>
                  <a:pt x="5438332" y="220319"/>
                  <a:pt x="5554745" y="218071"/>
                  <a:pt x="5672074" y="211068"/>
                </a:cubicBezTo>
                <a:cubicBezTo>
                  <a:pt x="5692025" y="209977"/>
                  <a:pt x="5719663" y="220229"/>
                  <a:pt x="5728908" y="185023"/>
                </a:cubicBezTo>
                <a:cubicBezTo>
                  <a:pt x="5729366" y="182645"/>
                  <a:pt x="5757371" y="178174"/>
                  <a:pt x="5768811" y="182842"/>
                </a:cubicBezTo>
                <a:cubicBezTo>
                  <a:pt x="5803679" y="206813"/>
                  <a:pt x="5832233" y="212310"/>
                  <a:pt x="5870946" y="177845"/>
                </a:cubicBezTo>
                <a:cubicBezTo>
                  <a:pt x="5891722" y="159653"/>
                  <a:pt x="5934095" y="170276"/>
                  <a:pt x="5964937" y="163884"/>
                </a:cubicBezTo>
                <a:cubicBezTo>
                  <a:pt x="6074030" y="135571"/>
                  <a:pt x="6186689" y="139998"/>
                  <a:pt x="6296879" y="131621"/>
                </a:cubicBezTo>
                <a:cubicBezTo>
                  <a:pt x="6307313" y="128698"/>
                  <a:pt x="6317745" y="125775"/>
                  <a:pt x="6333395" y="121390"/>
                </a:cubicBezTo>
                <a:cubicBezTo>
                  <a:pt x="6310516" y="112054"/>
                  <a:pt x="6294775" y="104093"/>
                  <a:pt x="6279034" y="96131"/>
                </a:cubicBezTo>
                <a:cubicBezTo>
                  <a:pt x="6279949" y="91376"/>
                  <a:pt x="6280864" y="86621"/>
                  <a:pt x="6281780" y="81866"/>
                </a:cubicBezTo>
                <a:cubicBezTo>
                  <a:pt x="6301274" y="83153"/>
                  <a:pt x="6323147" y="84897"/>
                  <a:pt x="6342641" y="86184"/>
                </a:cubicBezTo>
                <a:cubicBezTo>
                  <a:pt x="6349597" y="62866"/>
                  <a:pt x="6347950" y="32961"/>
                  <a:pt x="6359757" y="22905"/>
                </a:cubicBezTo>
                <a:cubicBezTo>
                  <a:pt x="6382454" y="7549"/>
                  <a:pt x="6412381" y="5913"/>
                  <a:pt x="6440386" y="1441"/>
                </a:cubicBezTo>
                <a:close/>
              </a:path>
            </a:pathLst>
          </a:custGeom>
        </p:spPr>
      </p:pic>
      <p:sp>
        <p:nvSpPr>
          <p:cNvPr id="2" name="Title 1">
            <a:extLst>
              <a:ext uri="{FF2B5EF4-FFF2-40B4-BE49-F238E27FC236}">
                <a16:creationId xmlns:a16="http://schemas.microsoft.com/office/drawing/2014/main" id="{45D0D9FB-B08B-6550-BEBF-B430741924E7}"/>
              </a:ext>
            </a:extLst>
          </p:cNvPr>
          <p:cNvSpPr>
            <a:spLocks noGrp="1"/>
          </p:cNvSpPr>
          <p:nvPr>
            <p:ph type="ctrTitle"/>
          </p:nvPr>
        </p:nvSpPr>
        <p:spPr>
          <a:xfrm>
            <a:off x="1474076" y="1166648"/>
            <a:ext cx="5880761" cy="4524704"/>
          </a:xfrm>
          <a:solidFill>
            <a:schemeClr val="bg1">
              <a:lumMod val="65000"/>
              <a:alpha val="11000"/>
            </a:schemeClr>
          </a:solidFill>
        </p:spPr>
        <p:txBody>
          <a:bodyPr>
            <a:normAutofit/>
          </a:bodyPr>
          <a:lstStyle/>
          <a:p>
            <a:r>
              <a:rPr lang="en-US" sz="6000" dirty="0">
                <a:latin typeface="+mn-lt"/>
              </a:rPr>
              <a:t>Agenda</a:t>
            </a:r>
          </a:p>
        </p:txBody>
      </p:sp>
      <p:sp>
        <p:nvSpPr>
          <p:cNvPr id="3" name="Content Placeholder 2">
            <a:extLst>
              <a:ext uri="{FF2B5EF4-FFF2-40B4-BE49-F238E27FC236}">
                <a16:creationId xmlns:a16="http://schemas.microsoft.com/office/drawing/2014/main" id="{79BC7904-BA22-561E-1DE0-8E716FCEA69E}"/>
              </a:ext>
            </a:extLst>
          </p:cNvPr>
          <p:cNvSpPr>
            <a:spLocks noGrp="1"/>
          </p:cNvSpPr>
          <p:nvPr>
            <p:ph type="subTitle" idx="1"/>
          </p:nvPr>
        </p:nvSpPr>
        <p:spPr>
          <a:xfrm>
            <a:off x="8195881" y="1170041"/>
            <a:ext cx="2520697" cy="4521309"/>
          </a:xfrm>
        </p:spPr>
        <p:txBody>
          <a:bodyPr>
            <a:normAutofit/>
          </a:bodyPr>
          <a:lstStyle/>
          <a:p>
            <a:pPr marL="285750" indent="-285750">
              <a:buFont typeface="Wingdings" panose="05000000000000000000" pitchFamily="2" charset="2"/>
              <a:buChar char="v"/>
            </a:pPr>
            <a:r>
              <a:rPr lang="en-US" sz="2000" b="1" dirty="0"/>
              <a:t>Dataset Overview</a:t>
            </a:r>
          </a:p>
          <a:p>
            <a:pPr marL="285750" indent="-285750">
              <a:buFont typeface="Wingdings" panose="05000000000000000000" pitchFamily="2" charset="2"/>
              <a:buChar char="v"/>
            </a:pPr>
            <a:r>
              <a:rPr lang="en-US" sz="2000" b="1" dirty="0"/>
              <a:t>Objectives</a:t>
            </a:r>
          </a:p>
          <a:p>
            <a:pPr marL="285750" indent="-285750">
              <a:buFont typeface="Wingdings" panose="05000000000000000000" pitchFamily="2" charset="2"/>
              <a:buChar char="v"/>
            </a:pPr>
            <a:r>
              <a:rPr lang="en-US" sz="2000" b="1" dirty="0"/>
              <a:t>KPIs</a:t>
            </a:r>
          </a:p>
          <a:p>
            <a:pPr marL="285750" indent="-285750">
              <a:buFont typeface="Wingdings" panose="05000000000000000000" pitchFamily="2" charset="2"/>
              <a:buChar char="v"/>
            </a:pPr>
            <a:r>
              <a:rPr lang="en-US" sz="2000" b="1" dirty="0"/>
              <a:t>Insights &amp; Examples</a:t>
            </a:r>
          </a:p>
          <a:p>
            <a:pPr marL="285750" indent="-285750">
              <a:buFont typeface="Wingdings" panose="05000000000000000000" pitchFamily="2" charset="2"/>
              <a:buChar char="v"/>
            </a:pPr>
            <a:r>
              <a:rPr lang="en-US" sz="2000" b="1" dirty="0"/>
              <a:t>Conclusion &amp; Recommendations</a:t>
            </a:r>
          </a:p>
        </p:txBody>
      </p:sp>
    </p:spTree>
    <p:extLst>
      <p:ext uri="{BB962C8B-B14F-4D97-AF65-F5344CB8AC3E}">
        <p14:creationId xmlns:p14="http://schemas.microsoft.com/office/powerpoint/2010/main" val="1545177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a:extLst>
              <a:ext uri="{28A0092B-C50C-407E-A947-70E740481C1C}">
                <a14:useLocalDpi xmlns:a14="http://schemas.microsoft.com/office/drawing/2010/main" val="0"/>
              </a:ext>
            </a:extLst>
          </a:blip>
          <a:srcRect t="2708" b="2708"/>
          <a:stretch/>
        </p:blipFill>
        <p:spPr>
          <a:xfrm>
            <a:off x="7353300" y="0"/>
            <a:ext cx="4838700" cy="6858000"/>
          </a:xfrm>
          <a:prstGeom prst="rect">
            <a:avLst/>
          </a:prstGeom>
        </p:spPr>
      </p:pic>
      <p:sp>
        <p:nvSpPr>
          <p:cNvPr id="31" name="Rectangle 30">
            <a:extLst>
              <a:ext uri="{FF2B5EF4-FFF2-40B4-BE49-F238E27FC236}">
                <a16:creationId xmlns:a16="http://schemas.microsoft.com/office/drawing/2014/main" id="{065E32BD-1196-447B-8344-CB6772EEA780}"/>
              </a:ext>
            </a:extLst>
          </p:cNvPr>
          <p:cNvSpPr/>
          <p:nvPr/>
        </p:nvSpPr>
        <p:spPr>
          <a:xfrm>
            <a:off x="762000" y="355610"/>
            <a:ext cx="10668000" cy="553998"/>
          </a:xfrm>
          <a:prstGeom prst="rect">
            <a:avLst/>
          </a:prstGeom>
        </p:spPr>
        <p:txBody>
          <a:bodyPr wrap="square" lIns="0" tIns="0" rIns="0" bIns="0">
            <a:spAutoFit/>
          </a:bodyPr>
          <a:lstStyle/>
          <a:p>
            <a:r>
              <a:rPr lang="en-US" sz="3600" b="1" dirty="0"/>
              <a:t>Data Set Overview</a:t>
            </a:r>
            <a:endParaRPr lang="id-ID" sz="3600" b="1" dirty="0"/>
          </a:p>
        </p:txBody>
      </p:sp>
      <p:sp>
        <p:nvSpPr>
          <p:cNvPr id="4" name="Rectangle 3">
            <a:extLst>
              <a:ext uri="{FF2B5EF4-FFF2-40B4-BE49-F238E27FC236}">
                <a16:creationId xmlns:a16="http://schemas.microsoft.com/office/drawing/2014/main" id="{9167906D-A2FE-42F0-BDDD-6EA2D0292A5F}"/>
              </a:ext>
            </a:extLst>
          </p:cNvPr>
          <p:cNvSpPr/>
          <p:nvPr/>
        </p:nvSpPr>
        <p:spPr>
          <a:xfrm flipV="1">
            <a:off x="762000" y="309891"/>
            <a:ext cx="542925" cy="45719"/>
          </a:xfrm>
          <a:prstGeom prst="rect">
            <a:avLst/>
          </a:prstGeom>
          <a:solidFill>
            <a:srgbClr val="BBE6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50" name="TextBox 49">
            <a:extLst>
              <a:ext uri="{FF2B5EF4-FFF2-40B4-BE49-F238E27FC236}">
                <a16:creationId xmlns:a16="http://schemas.microsoft.com/office/drawing/2014/main" id="{F1AEC32C-DFED-4BEA-ADC0-8D4A969BD92E}"/>
              </a:ext>
            </a:extLst>
          </p:cNvPr>
          <p:cNvSpPr txBox="1"/>
          <p:nvPr/>
        </p:nvSpPr>
        <p:spPr>
          <a:xfrm>
            <a:off x="762000" y="863077"/>
            <a:ext cx="4762500" cy="276999"/>
          </a:xfrm>
          <a:prstGeom prst="rect">
            <a:avLst/>
          </a:prstGeom>
          <a:noFill/>
        </p:spPr>
        <p:txBody>
          <a:bodyPr wrap="square" lIns="0" tIns="0" rIns="0" bIns="0" rtlCol="0">
            <a:spAutoFit/>
          </a:bodyPr>
          <a:lstStyle/>
          <a:p>
            <a:r>
              <a:rPr lang="en-US" i="1" dirty="0">
                <a:cs typeface="Calibri Light" panose="020F0302020204030204" pitchFamily="34" charset="0"/>
              </a:rPr>
              <a:t>Olist E-Commerce store</a:t>
            </a:r>
            <a:endParaRPr lang="en-US" i="1" dirty="0"/>
          </a:p>
        </p:txBody>
      </p:sp>
      <p:sp>
        <p:nvSpPr>
          <p:cNvPr id="2" name="TextBox 1">
            <a:extLst>
              <a:ext uri="{FF2B5EF4-FFF2-40B4-BE49-F238E27FC236}">
                <a16:creationId xmlns:a16="http://schemas.microsoft.com/office/drawing/2014/main" id="{0316C3B9-6546-4BD8-B075-D3CDDD6144E7}"/>
              </a:ext>
            </a:extLst>
          </p:cNvPr>
          <p:cNvSpPr txBox="1"/>
          <p:nvPr/>
        </p:nvSpPr>
        <p:spPr>
          <a:xfrm>
            <a:off x="761999" y="1485632"/>
            <a:ext cx="5562603" cy="5016758"/>
          </a:xfrm>
          <a:prstGeom prst="rect">
            <a:avLst/>
          </a:prstGeom>
          <a:noFill/>
        </p:spPr>
        <p:txBody>
          <a:bodyPr wrap="square" rtlCol="0">
            <a:spAutoFit/>
          </a:bodyPr>
          <a:lstStyle/>
          <a:p>
            <a:pPr algn="just"/>
            <a:r>
              <a:rPr lang="en-US" sz="2000" dirty="0"/>
              <a:t>The dataset used in this analysis was sourced from Kaggle and originates from Olist, a Brazilian e-commerce platform that operates across multiple marketplaces. It contains transactional data from approximately 100,000 customer orders made between 2016 and 2018. The dataset provides a detailed view of e-commerce activity in Brazil, offering insights into order timelines, customer behavior, product characteristics, and post-purchase feedback. For this project, the analysis focused on five key tables: </a:t>
            </a:r>
            <a:r>
              <a:rPr lang="en-US" sz="2000" b="1" dirty="0"/>
              <a:t>Orders</a:t>
            </a:r>
            <a:r>
              <a:rPr lang="en-US" sz="2000" dirty="0"/>
              <a:t>, </a:t>
            </a:r>
            <a:r>
              <a:rPr lang="en-US" sz="2000" b="1" dirty="0"/>
              <a:t>Customers</a:t>
            </a:r>
            <a:r>
              <a:rPr lang="en-US" sz="2000" dirty="0"/>
              <a:t>, </a:t>
            </a:r>
            <a:r>
              <a:rPr lang="en-US" sz="2000" b="1" dirty="0"/>
              <a:t>Order Items</a:t>
            </a:r>
            <a:r>
              <a:rPr lang="en-US" sz="2000" dirty="0"/>
              <a:t>, </a:t>
            </a:r>
            <a:r>
              <a:rPr lang="en-US" sz="2000" b="1" dirty="0"/>
              <a:t>Products</a:t>
            </a:r>
            <a:r>
              <a:rPr lang="en-US" sz="2000" dirty="0"/>
              <a:t>, and </a:t>
            </a:r>
            <a:r>
              <a:rPr lang="en-US" sz="2000" b="1" dirty="0"/>
              <a:t>Order Reviews</a:t>
            </a:r>
            <a:r>
              <a:rPr lang="en-US" sz="2000" dirty="0"/>
              <a:t>. All personal data in the dataset has been fully anonymized to protect user privacy, and the dataset is widely used for educational and analytical purposes in public data science projects</a:t>
            </a:r>
          </a:p>
        </p:txBody>
      </p:sp>
    </p:spTree>
    <p:extLst>
      <p:ext uri="{BB962C8B-B14F-4D97-AF65-F5344CB8AC3E}">
        <p14:creationId xmlns:p14="http://schemas.microsoft.com/office/powerpoint/2010/main" val="1821972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67906D-A2FE-42F0-BDDD-6EA2D0292A5F}"/>
              </a:ext>
            </a:extLst>
          </p:cNvPr>
          <p:cNvSpPr/>
          <p:nvPr/>
        </p:nvSpPr>
        <p:spPr>
          <a:xfrm flipV="1">
            <a:off x="762000" y="309891"/>
            <a:ext cx="542925" cy="45719"/>
          </a:xfrm>
          <a:prstGeom prst="rect">
            <a:avLst/>
          </a:prstGeom>
          <a:solidFill>
            <a:srgbClr val="BBE6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Rectangle 1"/>
          <p:cNvSpPr/>
          <p:nvPr/>
        </p:nvSpPr>
        <p:spPr>
          <a:xfrm>
            <a:off x="8153400" y="-19050"/>
            <a:ext cx="4038600" cy="6877050"/>
          </a:xfrm>
          <a:prstGeom prst="rect">
            <a:avLst/>
          </a:prstGeom>
          <a:solidFill>
            <a:srgbClr val="0BD2D7">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8526860" y="1551432"/>
            <a:ext cx="3567561" cy="3757756"/>
            <a:chOff x="8576469" y="3068662"/>
            <a:chExt cx="3291681" cy="3187235"/>
          </a:xfrm>
        </p:grpSpPr>
        <p:sp>
          <p:nvSpPr>
            <p:cNvPr id="12" name="Rectangle 11">
              <a:extLst>
                <a:ext uri="{FF2B5EF4-FFF2-40B4-BE49-F238E27FC236}">
                  <a16:creationId xmlns:a16="http://schemas.microsoft.com/office/drawing/2014/main" id="{7F9D6590-9980-4201-A1BF-3BC549B7F90C}"/>
                </a:ext>
              </a:extLst>
            </p:cNvPr>
            <p:cNvSpPr/>
            <p:nvPr/>
          </p:nvSpPr>
          <p:spPr>
            <a:xfrm>
              <a:off x="8576469" y="3068662"/>
              <a:ext cx="2993832" cy="417678"/>
            </a:xfrm>
            <a:prstGeom prst="rect">
              <a:avLst/>
            </a:prstGeom>
          </p:spPr>
          <p:txBody>
            <a:bodyPr wrap="square" lIns="0" tIns="0" rIns="0" bIns="0">
              <a:spAutoFit/>
            </a:bodyPr>
            <a:lstStyle/>
            <a:p>
              <a:r>
                <a:rPr lang="en-US" sz="3200" b="1" dirty="0">
                  <a:solidFill>
                    <a:schemeClr val="bg1"/>
                  </a:solidFill>
                </a:rPr>
                <a:t>Objectives</a:t>
              </a:r>
            </a:p>
          </p:txBody>
        </p:sp>
        <p:sp>
          <p:nvSpPr>
            <p:cNvPr id="13" name="TextBox 12">
              <a:extLst>
                <a:ext uri="{FF2B5EF4-FFF2-40B4-BE49-F238E27FC236}">
                  <a16:creationId xmlns:a16="http://schemas.microsoft.com/office/drawing/2014/main" id="{0E6BF9DB-98C5-4304-85C5-3303AB979694}"/>
                </a:ext>
              </a:extLst>
            </p:cNvPr>
            <p:cNvSpPr txBox="1"/>
            <p:nvPr/>
          </p:nvSpPr>
          <p:spPr>
            <a:xfrm>
              <a:off x="8576469" y="3640301"/>
              <a:ext cx="3291681" cy="2615596"/>
            </a:xfrm>
            <a:prstGeom prst="rect">
              <a:avLst/>
            </a:prstGeom>
            <a:noFill/>
          </p:spPr>
          <p:txBody>
            <a:bodyPr wrap="square" lIns="0" tIns="0" rIns="0" bIns="0" rtlCol="0">
              <a:spAutoFit/>
            </a:bodyPr>
            <a:lstStyle/>
            <a:p>
              <a:pPr algn="just">
                <a:lnSpc>
                  <a:spcPts val="1500"/>
                </a:lnSpc>
              </a:pPr>
              <a:r>
                <a:rPr lang="en-US" sz="1600" dirty="0">
                  <a:solidFill>
                    <a:schemeClr val="bg1"/>
                  </a:solidFill>
                  <a:cs typeface="Calibri Light" panose="020F0302020204030204" pitchFamily="34" charset="0"/>
                </a:rPr>
                <a:t>This project focused on four core objectives. First, it analyzed customer behavior across states to understand order distribution and geographic concentration. </a:t>
              </a:r>
            </a:p>
            <a:p>
              <a:pPr algn="just">
                <a:lnSpc>
                  <a:spcPts val="1500"/>
                </a:lnSpc>
              </a:pPr>
              <a:endParaRPr lang="en-US" sz="1600" dirty="0">
                <a:solidFill>
                  <a:schemeClr val="bg1"/>
                </a:solidFill>
                <a:cs typeface="Calibri Light" panose="020F0302020204030204" pitchFamily="34" charset="0"/>
              </a:endParaRPr>
            </a:p>
            <a:p>
              <a:pPr algn="just">
                <a:lnSpc>
                  <a:spcPts val="1500"/>
                </a:lnSpc>
              </a:pPr>
              <a:r>
                <a:rPr lang="en-US" sz="1600" dirty="0">
                  <a:solidFill>
                    <a:schemeClr val="bg1"/>
                  </a:solidFill>
                  <a:cs typeface="Calibri Light" panose="020F0302020204030204" pitchFamily="34" charset="0"/>
                </a:rPr>
                <a:t>Second, it evaluated sales performance by identifying high-performing product categories and revenue patterns.</a:t>
              </a:r>
            </a:p>
            <a:p>
              <a:pPr algn="just">
                <a:lnSpc>
                  <a:spcPts val="1500"/>
                </a:lnSpc>
              </a:pPr>
              <a:endParaRPr lang="en-US" sz="1600" dirty="0">
                <a:solidFill>
                  <a:schemeClr val="bg1"/>
                </a:solidFill>
                <a:cs typeface="Calibri Light" panose="020F0302020204030204" pitchFamily="34" charset="0"/>
              </a:endParaRPr>
            </a:p>
            <a:p>
              <a:pPr algn="just">
                <a:lnSpc>
                  <a:spcPts val="1500"/>
                </a:lnSpc>
              </a:pPr>
              <a:r>
                <a:rPr lang="en-US" sz="1600" dirty="0">
                  <a:solidFill>
                    <a:schemeClr val="bg1"/>
                  </a:solidFill>
                  <a:cs typeface="Calibri Light" panose="020F0302020204030204" pitchFamily="34" charset="0"/>
                </a:rPr>
                <a:t> Third, it assessed delivery timelines and examined how delays affect customer satisfaction, as reflected in review scores. Lastly, the project used SQL to conduct structured analysis and Excel to create dashboards, ensuring that insights were both data-driven and easy to interpret. </a:t>
              </a:r>
            </a:p>
          </p:txBody>
        </p:sp>
      </p:grpSp>
      <p:grpSp>
        <p:nvGrpSpPr>
          <p:cNvPr id="15" name="Group 14">
            <a:extLst>
              <a:ext uri="{FF2B5EF4-FFF2-40B4-BE49-F238E27FC236}">
                <a16:creationId xmlns:a16="http://schemas.microsoft.com/office/drawing/2014/main" id="{636A0BC5-0B3A-4708-82FA-465B8848DD66}"/>
              </a:ext>
            </a:extLst>
          </p:cNvPr>
          <p:cNvGrpSpPr/>
          <p:nvPr/>
        </p:nvGrpSpPr>
        <p:grpSpPr>
          <a:xfrm>
            <a:off x="8526860" y="176912"/>
            <a:ext cx="804232" cy="804232"/>
            <a:chOff x="4833938" y="2887663"/>
            <a:chExt cx="360363" cy="360363"/>
          </a:xfrm>
          <a:solidFill>
            <a:srgbClr val="09ABAE"/>
          </a:solidFill>
        </p:grpSpPr>
        <p:sp>
          <p:nvSpPr>
            <p:cNvPr id="16" name="Freeform 199">
              <a:extLst>
                <a:ext uri="{FF2B5EF4-FFF2-40B4-BE49-F238E27FC236}">
                  <a16:creationId xmlns:a16="http://schemas.microsoft.com/office/drawing/2014/main" id="{F396956D-24E8-494B-A407-C77A6E3F9042}"/>
                </a:ext>
              </a:extLst>
            </p:cNvPr>
            <p:cNvSpPr>
              <a:spLocks/>
            </p:cNvSpPr>
            <p:nvPr/>
          </p:nvSpPr>
          <p:spPr bwMode="auto">
            <a:xfrm>
              <a:off x="4833938" y="3098801"/>
              <a:ext cx="360363" cy="149225"/>
            </a:xfrm>
            <a:custGeom>
              <a:avLst/>
              <a:gdLst>
                <a:gd name="T0" fmla="*/ 85 w 96"/>
                <a:gd name="T1" fmla="*/ 22 h 40"/>
                <a:gd name="T2" fmla="*/ 90 w 96"/>
                <a:gd name="T3" fmla="*/ 12 h 40"/>
                <a:gd name="T4" fmla="*/ 78 w 96"/>
                <a:gd name="T5" fmla="*/ 0 h 40"/>
                <a:gd name="T6" fmla="*/ 66 w 96"/>
                <a:gd name="T7" fmla="*/ 12 h 40"/>
                <a:gd name="T8" fmla="*/ 71 w 96"/>
                <a:gd name="T9" fmla="*/ 22 h 40"/>
                <a:gd name="T10" fmla="*/ 63 w 96"/>
                <a:gd name="T11" fmla="*/ 28 h 40"/>
                <a:gd name="T12" fmla="*/ 55 w 96"/>
                <a:gd name="T13" fmla="*/ 22 h 40"/>
                <a:gd name="T14" fmla="*/ 60 w 96"/>
                <a:gd name="T15" fmla="*/ 12 h 40"/>
                <a:gd name="T16" fmla="*/ 48 w 96"/>
                <a:gd name="T17" fmla="*/ 0 h 40"/>
                <a:gd name="T18" fmla="*/ 36 w 96"/>
                <a:gd name="T19" fmla="*/ 12 h 40"/>
                <a:gd name="T20" fmla="*/ 41 w 96"/>
                <a:gd name="T21" fmla="*/ 22 h 40"/>
                <a:gd name="T22" fmla="*/ 33 w 96"/>
                <a:gd name="T23" fmla="*/ 28 h 40"/>
                <a:gd name="T24" fmla="*/ 25 w 96"/>
                <a:gd name="T25" fmla="*/ 22 h 40"/>
                <a:gd name="T26" fmla="*/ 30 w 96"/>
                <a:gd name="T27" fmla="*/ 12 h 40"/>
                <a:gd name="T28" fmla="*/ 18 w 96"/>
                <a:gd name="T29" fmla="*/ 0 h 40"/>
                <a:gd name="T30" fmla="*/ 6 w 96"/>
                <a:gd name="T31" fmla="*/ 12 h 40"/>
                <a:gd name="T32" fmla="*/ 11 w 96"/>
                <a:gd name="T33" fmla="*/ 22 h 40"/>
                <a:gd name="T34" fmla="*/ 0 w 96"/>
                <a:gd name="T35" fmla="*/ 38 h 40"/>
                <a:gd name="T36" fmla="*/ 2 w 96"/>
                <a:gd name="T37" fmla="*/ 40 h 40"/>
                <a:gd name="T38" fmla="*/ 94 w 96"/>
                <a:gd name="T39" fmla="*/ 40 h 40"/>
                <a:gd name="T40" fmla="*/ 96 w 96"/>
                <a:gd name="T41" fmla="*/ 38 h 40"/>
                <a:gd name="T42" fmla="*/ 85 w 96"/>
                <a:gd name="T43"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40">
                  <a:moveTo>
                    <a:pt x="85" y="22"/>
                  </a:moveTo>
                  <a:cubicBezTo>
                    <a:pt x="88" y="19"/>
                    <a:pt x="90" y="16"/>
                    <a:pt x="90" y="12"/>
                  </a:cubicBezTo>
                  <a:cubicBezTo>
                    <a:pt x="90" y="5"/>
                    <a:pt x="85" y="0"/>
                    <a:pt x="78" y="0"/>
                  </a:cubicBezTo>
                  <a:cubicBezTo>
                    <a:pt x="71" y="0"/>
                    <a:pt x="66" y="5"/>
                    <a:pt x="66" y="12"/>
                  </a:cubicBezTo>
                  <a:cubicBezTo>
                    <a:pt x="66" y="16"/>
                    <a:pt x="68" y="19"/>
                    <a:pt x="71" y="22"/>
                  </a:cubicBezTo>
                  <a:cubicBezTo>
                    <a:pt x="68" y="23"/>
                    <a:pt x="65" y="25"/>
                    <a:pt x="63" y="28"/>
                  </a:cubicBezTo>
                  <a:cubicBezTo>
                    <a:pt x="61" y="25"/>
                    <a:pt x="58" y="23"/>
                    <a:pt x="55" y="22"/>
                  </a:cubicBezTo>
                  <a:cubicBezTo>
                    <a:pt x="58" y="19"/>
                    <a:pt x="60" y="16"/>
                    <a:pt x="60" y="12"/>
                  </a:cubicBezTo>
                  <a:cubicBezTo>
                    <a:pt x="60" y="5"/>
                    <a:pt x="55" y="0"/>
                    <a:pt x="48" y="0"/>
                  </a:cubicBezTo>
                  <a:cubicBezTo>
                    <a:pt x="41" y="0"/>
                    <a:pt x="36" y="5"/>
                    <a:pt x="36" y="12"/>
                  </a:cubicBezTo>
                  <a:cubicBezTo>
                    <a:pt x="36" y="16"/>
                    <a:pt x="38" y="19"/>
                    <a:pt x="41" y="22"/>
                  </a:cubicBezTo>
                  <a:cubicBezTo>
                    <a:pt x="38" y="23"/>
                    <a:pt x="35" y="25"/>
                    <a:pt x="33" y="28"/>
                  </a:cubicBezTo>
                  <a:cubicBezTo>
                    <a:pt x="31" y="25"/>
                    <a:pt x="28" y="23"/>
                    <a:pt x="25" y="22"/>
                  </a:cubicBezTo>
                  <a:cubicBezTo>
                    <a:pt x="28" y="19"/>
                    <a:pt x="30" y="16"/>
                    <a:pt x="30" y="12"/>
                  </a:cubicBezTo>
                  <a:cubicBezTo>
                    <a:pt x="30" y="5"/>
                    <a:pt x="25" y="0"/>
                    <a:pt x="18" y="0"/>
                  </a:cubicBezTo>
                  <a:cubicBezTo>
                    <a:pt x="11" y="0"/>
                    <a:pt x="6" y="5"/>
                    <a:pt x="6" y="12"/>
                  </a:cubicBezTo>
                  <a:cubicBezTo>
                    <a:pt x="6" y="16"/>
                    <a:pt x="8" y="19"/>
                    <a:pt x="11" y="22"/>
                  </a:cubicBezTo>
                  <a:cubicBezTo>
                    <a:pt x="5" y="25"/>
                    <a:pt x="0" y="31"/>
                    <a:pt x="0" y="38"/>
                  </a:cubicBezTo>
                  <a:cubicBezTo>
                    <a:pt x="0" y="39"/>
                    <a:pt x="1" y="40"/>
                    <a:pt x="2" y="40"/>
                  </a:cubicBezTo>
                  <a:cubicBezTo>
                    <a:pt x="94" y="40"/>
                    <a:pt x="94" y="40"/>
                    <a:pt x="94" y="40"/>
                  </a:cubicBezTo>
                  <a:cubicBezTo>
                    <a:pt x="95" y="40"/>
                    <a:pt x="96" y="39"/>
                    <a:pt x="96" y="38"/>
                  </a:cubicBezTo>
                  <a:cubicBezTo>
                    <a:pt x="96" y="31"/>
                    <a:pt x="91" y="25"/>
                    <a:pt x="8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200">
              <a:extLst>
                <a:ext uri="{FF2B5EF4-FFF2-40B4-BE49-F238E27FC236}">
                  <a16:creationId xmlns:a16="http://schemas.microsoft.com/office/drawing/2014/main" id="{3A9B0E9B-AB23-46B9-8A46-F444DB4E07C9}"/>
                </a:ext>
              </a:extLst>
            </p:cNvPr>
            <p:cNvSpPr>
              <a:spLocks/>
            </p:cNvSpPr>
            <p:nvPr/>
          </p:nvSpPr>
          <p:spPr bwMode="auto">
            <a:xfrm>
              <a:off x="4995863" y="3052763"/>
              <a:ext cx="36513" cy="30163"/>
            </a:xfrm>
            <a:custGeom>
              <a:avLst/>
              <a:gdLst>
                <a:gd name="T0" fmla="*/ 0 w 10"/>
                <a:gd name="T1" fmla="*/ 0 h 8"/>
                <a:gd name="T2" fmla="*/ 5 w 10"/>
                <a:gd name="T3" fmla="*/ 8 h 8"/>
                <a:gd name="T4" fmla="*/ 10 w 10"/>
                <a:gd name="T5" fmla="*/ 0 h 8"/>
                <a:gd name="T6" fmla="*/ 0 w 10"/>
                <a:gd name="T7" fmla="*/ 0 h 8"/>
              </a:gdLst>
              <a:ahLst/>
              <a:cxnLst>
                <a:cxn ang="0">
                  <a:pos x="T0" y="T1"/>
                </a:cxn>
                <a:cxn ang="0">
                  <a:pos x="T2" y="T3"/>
                </a:cxn>
                <a:cxn ang="0">
                  <a:pos x="T4" y="T5"/>
                </a:cxn>
                <a:cxn ang="0">
                  <a:pos x="T6" y="T7"/>
                </a:cxn>
              </a:cxnLst>
              <a:rect l="0" t="0" r="r" b="b"/>
              <a:pathLst>
                <a:path w="10" h="8">
                  <a:moveTo>
                    <a:pt x="0" y="0"/>
                  </a:moveTo>
                  <a:cubicBezTo>
                    <a:pt x="1" y="3"/>
                    <a:pt x="3" y="5"/>
                    <a:pt x="5" y="8"/>
                  </a:cubicBezTo>
                  <a:cubicBezTo>
                    <a:pt x="7" y="5"/>
                    <a:pt x="9" y="3"/>
                    <a:pt x="1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201">
              <a:extLst>
                <a:ext uri="{FF2B5EF4-FFF2-40B4-BE49-F238E27FC236}">
                  <a16:creationId xmlns:a16="http://schemas.microsoft.com/office/drawing/2014/main" id="{F44FE4BD-EF3B-4913-858B-8EA0D80A4C04}"/>
                </a:ext>
              </a:extLst>
            </p:cNvPr>
            <p:cNvSpPr>
              <a:spLocks/>
            </p:cNvSpPr>
            <p:nvPr/>
          </p:nvSpPr>
          <p:spPr bwMode="auto">
            <a:xfrm>
              <a:off x="4979988" y="2947988"/>
              <a:ext cx="68263" cy="38100"/>
            </a:xfrm>
            <a:custGeom>
              <a:avLst/>
              <a:gdLst>
                <a:gd name="T0" fmla="*/ 18 w 18"/>
                <a:gd name="T1" fmla="*/ 10 h 10"/>
                <a:gd name="T2" fmla="*/ 16 w 18"/>
                <a:gd name="T3" fmla="*/ 0 h 10"/>
                <a:gd name="T4" fmla="*/ 2 w 18"/>
                <a:gd name="T5" fmla="*/ 0 h 10"/>
                <a:gd name="T6" fmla="*/ 0 w 18"/>
                <a:gd name="T7" fmla="*/ 10 h 10"/>
                <a:gd name="T8" fmla="*/ 18 w 18"/>
                <a:gd name="T9" fmla="*/ 10 h 10"/>
              </a:gdLst>
              <a:ahLst/>
              <a:cxnLst>
                <a:cxn ang="0">
                  <a:pos x="T0" y="T1"/>
                </a:cxn>
                <a:cxn ang="0">
                  <a:pos x="T2" y="T3"/>
                </a:cxn>
                <a:cxn ang="0">
                  <a:pos x="T4" y="T5"/>
                </a:cxn>
                <a:cxn ang="0">
                  <a:pos x="T6" y="T7"/>
                </a:cxn>
                <a:cxn ang="0">
                  <a:pos x="T8" y="T9"/>
                </a:cxn>
              </a:cxnLst>
              <a:rect l="0" t="0" r="r" b="b"/>
              <a:pathLst>
                <a:path w="18" h="10">
                  <a:moveTo>
                    <a:pt x="18" y="10"/>
                  </a:moveTo>
                  <a:cubicBezTo>
                    <a:pt x="18" y="7"/>
                    <a:pt x="18" y="3"/>
                    <a:pt x="16" y="0"/>
                  </a:cubicBezTo>
                  <a:cubicBezTo>
                    <a:pt x="2" y="0"/>
                    <a:pt x="2" y="0"/>
                    <a:pt x="2" y="0"/>
                  </a:cubicBezTo>
                  <a:cubicBezTo>
                    <a:pt x="0" y="3"/>
                    <a:pt x="0" y="7"/>
                    <a:pt x="0" y="10"/>
                  </a:cubicBezTo>
                  <a:lnTo>
                    <a:pt x="1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Freeform 202">
              <a:extLst>
                <a:ext uri="{FF2B5EF4-FFF2-40B4-BE49-F238E27FC236}">
                  <a16:creationId xmlns:a16="http://schemas.microsoft.com/office/drawing/2014/main" id="{9C91988B-60F7-4BB9-AE49-F999AFFAED62}"/>
                </a:ext>
              </a:extLst>
            </p:cNvPr>
            <p:cNvSpPr>
              <a:spLocks/>
            </p:cNvSpPr>
            <p:nvPr/>
          </p:nvSpPr>
          <p:spPr bwMode="auto">
            <a:xfrm>
              <a:off x="4908550" y="2947988"/>
              <a:ext cx="60325" cy="38100"/>
            </a:xfrm>
            <a:custGeom>
              <a:avLst/>
              <a:gdLst>
                <a:gd name="T0" fmla="*/ 0 w 16"/>
                <a:gd name="T1" fmla="*/ 10 h 10"/>
                <a:gd name="T2" fmla="*/ 15 w 16"/>
                <a:gd name="T3" fmla="*/ 10 h 10"/>
                <a:gd name="T4" fmla="*/ 16 w 16"/>
                <a:gd name="T5" fmla="*/ 0 h 10"/>
                <a:gd name="T6" fmla="*/ 2 w 16"/>
                <a:gd name="T7" fmla="*/ 0 h 10"/>
                <a:gd name="T8" fmla="*/ 0 w 16"/>
                <a:gd name="T9" fmla="*/ 10 h 10"/>
              </a:gdLst>
              <a:ahLst/>
              <a:cxnLst>
                <a:cxn ang="0">
                  <a:pos x="T0" y="T1"/>
                </a:cxn>
                <a:cxn ang="0">
                  <a:pos x="T2" y="T3"/>
                </a:cxn>
                <a:cxn ang="0">
                  <a:pos x="T4" y="T5"/>
                </a:cxn>
                <a:cxn ang="0">
                  <a:pos x="T6" y="T7"/>
                </a:cxn>
                <a:cxn ang="0">
                  <a:pos x="T8" y="T9"/>
                </a:cxn>
              </a:cxnLst>
              <a:rect l="0" t="0" r="r" b="b"/>
              <a:pathLst>
                <a:path w="16" h="10">
                  <a:moveTo>
                    <a:pt x="0" y="10"/>
                  </a:moveTo>
                  <a:cubicBezTo>
                    <a:pt x="15" y="10"/>
                    <a:pt x="15" y="10"/>
                    <a:pt x="15" y="10"/>
                  </a:cubicBezTo>
                  <a:cubicBezTo>
                    <a:pt x="15" y="7"/>
                    <a:pt x="15" y="3"/>
                    <a:pt x="16" y="0"/>
                  </a:cubicBezTo>
                  <a:cubicBezTo>
                    <a:pt x="2" y="0"/>
                    <a:pt x="2" y="0"/>
                    <a:pt x="2" y="0"/>
                  </a:cubicBezTo>
                  <a:cubicBezTo>
                    <a:pt x="1" y="3"/>
                    <a:pt x="0" y="6"/>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 name="Freeform 203">
              <a:extLst>
                <a:ext uri="{FF2B5EF4-FFF2-40B4-BE49-F238E27FC236}">
                  <a16:creationId xmlns:a16="http://schemas.microsoft.com/office/drawing/2014/main" id="{ECF89294-D72A-43CD-9B9E-026F1E68F26E}"/>
                </a:ext>
              </a:extLst>
            </p:cNvPr>
            <p:cNvSpPr>
              <a:spLocks/>
            </p:cNvSpPr>
            <p:nvPr/>
          </p:nvSpPr>
          <p:spPr bwMode="auto">
            <a:xfrm>
              <a:off x="4991100" y="2901951"/>
              <a:ext cx="46038" cy="30163"/>
            </a:xfrm>
            <a:custGeom>
              <a:avLst/>
              <a:gdLst>
                <a:gd name="T0" fmla="*/ 12 w 12"/>
                <a:gd name="T1" fmla="*/ 8 h 8"/>
                <a:gd name="T2" fmla="*/ 6 w 12"/>
                <a:gd name="T3" fmla="*/ 0 h 8"/>
                <a:gd name="T4" fmla="*/ 0 w 12"/>
                <a:gd name="T5" fmla="*/ 8 h 8"/>
                <a:gd name="T6" fmla="*/ 12 w 12"/>
                <a:gd name="T7" fmla="*/ 8 h 8"/>
              </a:gdLst>
              <a:ahLst/>
              <a:cxnLst>
                <a:cxn ang="0">
                  <a:pos x="T0" y="T1"/>
                </a:cxn>
                <a:cxn ang="0">
                  <a:pos x="T2" y="T3"/>
                </a:cxn>
                <a:cxn ang="0">
                  <a:pos x="T4" y="T5"/>
                </a:cxn>
                <a:cxn ang="0">
                  <a:pos x="T6" y="T7"/>
                </a:cxn>
              </a:cxnLst>
              <a:rect l="0" t="0" r="r" b="b"/>
              <a:pathLst>
                <a:path w="12" h="8">
                  <a:moveTo>
                    <a:pt x="12" y="8"/>
                  </a:moveTo>
                  <a:cubicBezTo>
                    <a:pt x="10" y="5"/>
                    <a:pt x="8" y="2"/>
                    <a:pt x="6" y="0"/>
                  </a:cubicBezTo>
                  <a:cubicBezTo>
                    <a:pt x="4" y="2"/>
                    <a:pt x="2" y="5"/>
                    <a:pt x="0" y="8"/>
                  </a:cubicBez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204">
              <a:extLst>
                <a:ext uri="{FF2B5EF4-FFF2-40B4-BE49-F238E27FC236}">
                  <a16:creationId xmlns:a16="http://schemas.microsoft.com/office/drawing/2014/main" id="{FC958479-FC1B-4249-8A20-214153FCEFBA}"/>
                </a:ext>
              </a:extLst>
            </p:cNvPr>
            <p:cNvSpPr>
              <a:spLocks/>
            </p:cNvSpPr>
            <p:nvPr/>
          </p:nvSpPr>
          <p:spPr bwMode="auto">
            <a:xfrm>
              <a:off x="4979988" y="3000376"/>
              <a:ext cx="68263" cy="38100"/>
            </a:xfrm>
            <a:custGeom>
              <a:avLst/>
              <a:gdLst>
                <a:gd name="T0" fmla="*/ 0 w 18"/>
                <a:gd name="T1" fmla="*/ 0 h 10"/>
                <a:gd name="T2" fmla="*/ 2 w 18"/>
                <a:gd name="T3" fmla="*/ 10 h 10"/>
                <a:gd name="T4" fmla="*/ 16 w 18"/>
                <a:gd name="T5" fmla="*/ 10 h 10"/>
                <a:gd name="T6" fmla="*/ 18 w 18"/>
                <a:gd name="T7" fmla="*/ 0 h 10"/>
                <a:gd name="T8" fmla="*/ 0 w 18"/>
                <a:gd name="T9" fmla="*/ 0 h 10"/>
              </a:gdLst>
              <a:ahLst/>
              <a:cxnLst>
                <a:cxn ang="0">
                  <a:pos x="T0" y="T1"/>
                </a:cxn>
                <a:cxn ang="0">
                  <a:pos x="T2" y="T3"/>
                </a:cxn>
                <a:cxn ang="0">
                  <a:pos x="T4" y="T5"/>
                </a:cxn>
                <a:cxn ang="0">
                  <a:pos x="T6" y="T7"/>
                </a:cxn>
                <a:cxn ang="0">
                  <a:pos x="T8" y="T9"/>
                </a:cxn>
              </a:cxnLst>
              <a:rect l="0" t="0" r="r" b="b"/>
              <a:pathLst>
                <a:path w="18" h="10">
                  <a:moveTo>
                    <a:pt x="0" y="0"/>
                  </a:moveTo>
                  <a:cubicBezTo>
                    <a:pt x="0" y="3"/>
                    <a:pt x="1" y="7"/>
                    <a:pt x="2" y="10"/>
                  </a:cubicBezTo>
                  <a:cubicBezTo>
                    <a:pt x="16" y="10"/>
                    <a:pt x="16" y="10"/>
                    <a:pt x="16" y="10"/>
                  </a:cubicBezTo>
                  <a:cubicBezTo>
                    <a:pt x="17" y="7"/>
                    <a:pt x="18" y="3"/>
                    <a:pt x="18"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206">
              <a:extLst>
                <a:ext uri="{FF2B5EF4-FFF2-40B4-BE49-F238E27FC236}">
                  <a16:creationId xmlns:a16="http://schemas.microsoft.com/office/drawing/2014/main" id="{F4B0D5FE-A064-4C6E-B878-9FCBF2D0EF5E}"/>
                </a:ext>
              </a:extLst>
            </p:cNvPr>
            <p:cNvSpPr>
              <a:spLocks/>
            </p:cNvSpPr>
            <p:nvPr/>
          </p:nvSpPr>
          <p:spPr bwMode="auto">
            <a:xfrm>
              <a:off x="4908550" y="3000376"/>
              <a:ext cx="65088" cy="38100"/>
            </a:xfrm>
            <a:custGeom>
              <a:avLst/>
              <a:gdLst>
                <a:gd name="T0" fmla="*/ 15 w 17"/>
                <a:gd name="T1" fmla="*/ 0 h 10"/>
                <a:gd name="T2" fmla="*/ 0 w 17"/>
                <a:gd name="T3" fmla="*/ 0 h 10"/>
                <a:gd name="T4" fmla="*/ 3 w 17"/>
                <a:gd name="T5" fmla="*/ 10 h 10"/>
                <a:gd name="T6" fmla="*/ 17 w 17"/>
                <a:gd name="T7" fmla="*/ 10 h 10"/>
                <a:gd name="T8" fmla="*/ 15 w 17"/>
                <a:gd name="T9" fmla="*/ 0 h 10"/>
              </a:gdLst>
              <a:ahLst/>
              <a:cxnLst>
                <a:cxn ang="0">
                  <a:pos x="T0" y="T1"/>
                </a:cxn>
                <a:cxn ang="0">
                  <a:pos x="T2" y="T3"/>
                </a:cxn>
                <a:cxn ang="0">
                  <a:pos x="T4" y="T5"/>
                </a:cxn>
                <a:cxn ang="0">
                  <a:pos x="T6" y="T7"/>
                </a:cxn>
                <a:cxn ang="0">
                  <a:pos x="T8" y="T9"/>
                </a:cxn>
              </a:cxnLst>
              <a:rect l="0" t="0" r="r" b="b"/>
              <a:pathLst>
                <a:path w="17" h="10">
                  <a:moveTo>
                    <a:pt x="15" y="0"/>
                  </a:moveTo>
                  <a:cubicBezTo>
                    <a:pt x="0" y="0"/>
                    <a:pt x="0" y="0"/>
                    <a:pt x="0" y="0"/>
                  </a:cubicBezTo>
                  <a:cubicBezTo>
                    <a:pt x="0" y="4"/>
                    <a:pt x="1" y="7"/>
                    <a:pt x="3" y="10"/>
                  </a:cubicBezTo>
                  <a:cubicBezTo>
                    <a:pt x="17" y="10"/>
                    <a:pt x="17" y="10"/>
                    <a:pt x="17" y="10"/>
                  </a:cubicBezTo>
                  <a:cubicBezTo>
                    <a:pt x="16" y="7"/>
                    <a:pt x="15" y="3"/>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207">
              <a:extLst>
                <a:ext uri="{FF2B5EF4-FFF2-40B4-BE49-F238E27FC236}">
                  <a16:creationId xmlns:a16="http://schemas.microsoft.com/office/drawing/2014/main" id="{6DBD373A-EE74-4175-88BB-E4A6179DA697}"/>
                </a:ext>
              </a:extLst>
            </p:cNvPr>
            <p:cNvSpPr>
              <a:spLocks/>
            </p:cNvSpPr>
            <p:nvPr/>
          </p:nvSpPr>
          <p:spPr bwMode="auto">
            <a:xfrm>
              <a:off x="4927600" y="3052763"/>
              <a:ext cx="79375" cy="46038"/>
            </a:xfrm>
            <a:custGeom>
              <a:avLst/>
              <a:gdLst>
                <a:gd name="T0" fmla="*/ 21 w 21"/>
                <a:gd name="T1" fmla="*/ 12 h 12"/>
                <a:gd name="T2" fmla="*/ 20 w 21"/>
                <a:gd name="T3" fmla="*/ 11 h 12"/>
                <a:gd name="T4" fmla="*/ 14 w 21"/>
                <a:gd name="T5" fmla="*/ 0 h 12"/>
                <a:gd name="T6" fmla="*/ 0 w 21"/>
                <a:gd name="T7" fmla="*/ 0 h 12"/>
                <a:gd name="T8" fmla="*/ 21 w 21"/>
                <a:gd name="T9" fmla="*/ 12 h 12"/>
              </a:gdLst>
              <a:ahLst/>
              <a:cxnLst>
                <a:cxn ang="0">
                  <a:pos x="T0" y="T1"/>
                </a:cxn>
                <a:cxn ang="0">
                  <a:pos x="T2" y="T3"/>
                </a:cxn>
                <a:cxn ang="0">
                  <a:pos x="T4" y="T5"/>
                </a:cxn>
                <a:cxn ang="0">
                  <a:pos x="T6" y="T7"/>
                </a:cxn>
                <a:cxn ang="0">
                  <a:pos x="T8" y="T9"/>
                </a:cxn>
              </a:cxnLst>
              <a:rect l="0" t="0" r="r" b="b"/>
              <a:pathLst>
                <a:path w="21" h="12">
                  <a:moveTo>
                    <a:pt x="21" y="12"/>
                  </a:moveTo>
                  <a:cubicBezTo>
                    <a:pt x="21" y="12"/>
                    <a:pt x="21" y="11"/>
                    <a:pt x="20" y="11"/>
                  </a:cubicBezTo>
                  <a:cubicBezTo>
                    <a:pt x="18" y="7"/>
                    <a:pt x="15" y="4"/>
                    <a:pt x="14" y="0"/>
                  </a:cubicBezTo>
                  <a:cubicBezTo>
                    <a:pt x="0" y="0"/>
                    <a:pt x="0" y="0"/>
                    <a:pt x="0" y="0"/>
                  </a:cubicBezTo>
                  <a:cubicBezTo>
                    <a:pt x="5" y="7"/>
                    <a:pt x="12" y="11"/>
                    <a:pt x="2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208">
              <a:extLst>
                <a:ext uri="{FF2B5EF4-FFF2-40B4-BE49-F238E27FC236}">
                  <a16:creationId xmlns:a16="http://schemas.microsoft.com/office/drawing/2014/main" id="{D45EE634-AC1C-4DD8-8085-7427E65E424E}"/>
                </a:ext>
              </a:extLst>
            </p:cNvPr>
            <p:cNvSpPr>
              <a:spLocks/>
            </p:cNvSpPr>
            <p:nvPr/>
          </p:nvSpPr>
          <p:spPr bwMode="auto">
            <a:xfrm>
              <a:off x="5021263" y="3052763"/>
              <a:ext cx="79375" cy="46038"/>
            </a:xfrm>
            <a:custGeom>
              <a:avLst/>
              <a:gdLst>
                <a:gd name="T0" fmla="*/ 7 w 21"/>
                <a:gd name="T1" fmla="*/ 0 h 12"/>
                <a:gd name="T2" fmla="*/ 1 w 21"/>
                <a:gd name="T3" fmla="*/ 11 h 12"/>
                <a:gd name="T4" fmla="*/ 0 w 21"/>
                <a:gd name="T5" fmla="*/ 12 h 12"/>
                <a:gd name="T6" fmla="*/ 0 w 21"/>
                <a:gd name="T7" fmla="*/ 12 h 12"/>
                <a:gd name="T8" fmla="*/ 21 w 21"/>
                <a:gd name="T9" fmla="*/ 0 h 12"/>
                <a:gd name="T10" fmla="*/ 7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7" y="0"/>
                  </a:moveTo>
                  <a:cubicBezTo>
                    <a:pt x="6" y="4"/>
                    <a:pt x="3" y="7"/>
                    <a:pt x="1" y="11"/>
                  </a:cubicBezTo>
                  <a:cubicBezTo>
                    <a:pt x="0" y="12"/>
                    <a:pt x="0" y="12"/>
                    <a:pt x="0" y="12"/>
                  </a:cubicBezTo>
                  <a:cubicBezTo>
                    <a:pt x="0" y="12"/>
                    <a:pt x="0" y="12"/>
                    <a:pt x="0" y="12"/>
                  </a:cubicBezTo>
                  <a:cubicBezTo>
                    <a:pt x="9" y="11"/>
                    <a:pt x="16" y="7"/>
                    <a:pt x="21" y="0"/>
                  </a:cubicBez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209">
              <a:extLst>
                <a:ext uri="{FF2B5EF4-FFF2-40B4-BE49-F238E27FC236}">
                  <a16:creationId xmlns:a16="http://schemas.microsoft.com/office/drawing/2014/main" id="{B487BE24-EDB4-4019-9E87-8ECB9D1CBC88}"/>
                </a:ext>
              </a:extLst>
            </p:cNvPr>
            <p:cNvSpPr>
              <a:spLocks/>
            </p:cNvSpPr>
            <p:nvPr/>
          </p:nvSpPr>
          <p:spPr bwMode="auto">
            <a:xfrm>
              <a:off x="4927600" y="2887663"/>
              <a:ext cx="79375" cy="44450"/>
            </a:xfrm>
            <a:custGeom>
              <a:avLst/>
              <a:gdLst>
                <a:gd name="T0" fmla="*/ 13 w 21"/>
                <a:gd name="T1" fmla="*/ 12 h 12"/>
                <a:gd name="T2" fmla="*/ 20 w 21"/>
                <a:gd name="T3" fmla="*/ 1 h 12"/>
                <a:gd name="T4" fmla="*/ 21 w 21"/>
                <a:gd name="T5" fmla="*/ 0 h 12"/>
                <a:gd name="T6" fmla="*/ 21 w 21"/>
                <a:gd name="T7" fmla="*/ 0 h 12"/>
                <a:gd name="T8" fmla="*/ 0 w 21"/>
                <a:gd name="T9" fmla="*/ 12 h 12"/>
                <a:gd name="T10" fmla="*/ 13 w 21"/>
                <a:gd name="T11" fmla="*/ 12 h 12"/>
              </a:gdLst>
              <a:ahLst/>
              <a:cxnLst>
                <a:cxn ang="0">
                  <a:pos x="T0" y="T1"/>
                </a:cxn>
                <a:cxn ang="0">
                  <a:pos x="T2" y="T3"/>
                </a:cxn>
                <a:cxn ang="0">
                  <a:pos x="T4" y="T5"/>
                </a:cxn>
                <a:cxn ang="0">
                  <a:pos x="T6" y="T7"/>
                </a:cxn>
                <a:cxn ang="0">
                  <a:pos x="T8" y="T9"/>
                </a:cxn>
                <a:cxn ang="0">
                  <a:pos x="T10" y="T11"/>
                </a:cxn>
              </a:cxnLst>
              <a:rect l="0" t="0" r="r" b="b"/>
              <a:pathLst>
                <a:path w="21" h="12">
                  <a:moveTo>
                    <a:pt x="13" y="12"/>
                  </a:moveTo>
                  <a:cubicBezTo>
                    <a:pt x="15" y="8"/>
                    <a:pt x="17" y="4"/>
                    <a:pt x="20" y="1"/>
                  </a:cubicBezTo>
                  <a:cubicBezTo>
                    <a:pt x="21" y="0"/>
                    <a:pt x="21" y="0"/>
                    <a:pt x="21" y="0"/>
                  </a:cubicBezTo>
                  <a:cubicBezTo>
                    <a:pt x="21" y="0"/>
                    <a:pt x="21" y="0"/>
                    <a:pt x="21" y="0"/>
                  </a:cubicBezTo>
                  <a:cubicBezTo>
                    <a:pt x="12" y="1"/>
                    <a:pt x="4" y="5"/>
                    <a:pt x="0"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210">
              <a:extLst>
                <a:ext uri="{FF2B5EF4-FFF2-40B4-BE49-F238E27FC236}">
                  <a16:creationId xmlns:a16="http://schemas.microsoft.com/office/drawing/2014/main" id="{C8FE7B88-4DE1-4097-8645-6EE3F51DCB4B}"/>
                </a:ext>
              </a:extLst>
            </p:cNvPr>
            <p:cNvSpPr>
              <a:spLocks/>
            </p:cNvSpPr>
            <p:nvPr/>
          </p:nvSpPr>
          <p:spPr bwMode="auto">
            <a:xfrm>
              <a:off x="5021263" y="2887663"/>
              <a:ext cx="79375" cy="44450"/>
            </a:xfrm>
            <a:custGeom>
              <a:avLst/>
              <a:gdLst>
                <a:gd name="T0" fmla="*/ 0 w 21"/>
                <a:gd name="T1" fmla="*/ 0 h 12"/>
                <a:gd name="T2" fmla="*/ 1 w 21"/>
                <a:gd name="T3" fmla="*/ 1 h 12"/>
                <a:gd name="T4" fmla="*/ 8 w 21"/>
                <a:gd name="T5" fmla="*/ 12 h 12"/>
                <a:gd name="T6" fmla="*/ 21 w 21"/>
                <a:gd name="T7" fmla="*/ 12 h 12"/>
                <a:gd name="T8" fmla="*/ 0 w 21"/>
                <a:gd name="T9" fmla="*/ 0 h 12"/>
              </a:gdLst>
              <a:ahLst/>
              <a:cxnLst>
                <a:cxn ang="0">
                  <a:pos x="T0" y="T1"/>
                </a:cxn>
                <a:cxn ang="0">
                  <a:pos x="T2" y="T3"/>
                </a:cxn>
                <a:cxn ang="0">
                  <a:pos x="T4" y="T5"/>
                </a:cxn>
                <a:cxn ang="0">
                  <a:pos x="T6" y="T7"/>
                </a:cxn>
                <a:cxn ang="0">
                  <a:pos x="T8" y="T9"/>
                </a:cxn>
              </a:cxnLst>
              <a:rect l="0" t="0" r="r" b="b"/>
              <a:pathLst>
                <a:path w="21" h="12">
                  <a:moveTo>
                    <a:pt x="0" y="0"/>
                  </a:moveTo>
                  <a:cubicBezTo>
                    <a:pt x="0" y="0"/>
                    <a:pt x="0" y="0"/>
                    <a:pt x="1" y="1"/>
                  </a:cubicBezTo>
                  <a:cubicBezTo>
                    <a:pt x="4" y="4"/>
                    <a:pt x="6" y="8"/>
                    <a:pt x="8" y="12"/>
                  </a:cubicBezTo>
                  <a:cubicBezTo>
                    <a:pt x="21" y="12"/>
                    <a:pt x="21" y="12"/>
                    <a:pt x="21" y="12"/>
                  </a:cubicBezTo>
                  <a:cubicBezTo>
                    <a:pt x="16" y="5"/>
                    <a:pt x="9"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211">
              <a:extLst>
                <a:ext uri="{FF2B5EF4-FFF2-40B4-BE49-F238E27FC236}">
                  <a16:creationId xmlns:a16="http://schemas.microsoft.com/office/drawing/2014/main" id="{D07C1753-3086-4141-8183-0196C687D117}"/>
                </a:ext>
              </a:extLst>
            </p:cNvPr>
            <p:cNvSpPr>
              <a:spLocks/>
            </p:cNvSpPr>
            <p:nvPr/>
          </p:nvSpPr>
          <p:spPr bwMode="auto">
            <a:xfrm>
              <a:off x="5059363" y="2947988"/>
              <a:ext cx="60325" cy="38100"/>
            </a:xfrm>
            <a:custGeom>
              <a:avLst/>
              <a:gdLst>
                <a:gd name="T0" fmla="*/ 0 w 16"/>
                <a:gd name="T1" fmla="*/ 0 h 10"/>
                <a:gd name="T2" fmla="*/ 1 w 16"/>
                <a:gd name="T3" fmla="*/ 10 h 10"/>
                <a:gd name="T4" fmla="*/ 16 w 16"/>
                <a:gd name="T5" fmla="*/ 10 h 10"/>
                <a:gd name="T6" fmla="*/ 13 w 16"/>
                <a:gd name="T7" fmla="*/ 0 h 10"/>
                <a:gd name="T8" fmla="*/ 0 w 16"/>
                <a:gd name="T9" fmla="*/ 0 h 10"/>
              </a:gdLst>
              <a:ahLst/>
              <a:cxnLst>
                <a:cxn ang="0">
                  <a:pos x="T0" y="T1"/>
                </a:cxn>
                <a:cxn ang="0">
                  <a:pos x="T2" y="T3"/>
                </a:cxn>
                <a:cxn ang="0">
                  <a:pos x="T4" y="T5"/>
                </a:cxn>
                <a:cxn ang="0">
                  <a:pos x="T6" y="T7"/>
                </a:cxn>
                <a:cxn ang="0">
                  <a:pos x="T8" y="T9"/>
                </a:cxn>
              </a:cxnLst>
              <a:rect l="0" t="0" r="r" b="b"/>
              <a:pathLst>
                <a:path w="16" h="10">
                  <a:moveTo>
                    <a:pt x="0" y="0"/>
                  </a:moveTo>
                  <a:cubicBezTo>
                    <a:pt x="1" y="3"/>
                    <a:pt x="1" y="7"/>
                    <a:pt x="1" y="10"/>
                  </a:cubicBezTo>
                  <a:cubicBezTo>
                    <a:pt x="16" y="10"/>
                    <a:pt x="16" y="10"/>
                    <a:pt x="16" y="10"/>
                  </a:cubicBezTo>
                  <a:cubicBezTo>
                    <a:pt x="16" y="6"/>
                    <a:pt x="15" y="3"/>
                    <a:pt x="1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212">
              <a:extLst>
                <a:ext uri="{FF2B5EF4-FFF2-40B4-BE49-F238E27FC236}">
                  <a16:creationId xmlns:a16="http://schemas.microsoft.com/office/drawing/2014/main" id="{16D5A328-7D6A-4D15-B6EE-81817EA90E0B}"/>
                </a:ext>
              </a:extLst>
            </p:cNvPr>
            <p:cNvSpPr>
              <a:spLocks/>
            </p:cNvSpPr>
            <p:nvPr/>
          </p:nvSpPr>
          <p:spPr bwMode="auto">
            <a:xfrm>
              <a:off x="5056188" y="3000376"/>
              <a:ext cx="63500" cy="38100"/>
            </a:xfrm>
            <a:custGeom>
              <a:avLst/>
              <a:gdLst>
                <a:gd name="T0" fmla="*/ 17 w 17"/>
                <a:gd name="T1" fmla="*/ 0 h 10"/>
                <a:gd name="T2" fmla="*/ 2 w 17"/>
                <a:gd name="T3" fmla="*/ 0 h 10"/>
                <a:gd name="T4" fmla="*/ 0 w 17"/>
                <a:gd name="T5" fmla="*/ 10 h 10"/>
                <a:gd name="T6" fmla="*/ 14 w 17"/>
                <a:gd name="T7" fmla="*/ 10 h 10"/>
                <a:gd name="T8" fmla="*/ 17 w 17"/>
                <a:gd name="T9" fmla="*/ 0 h 10"/>
              </a:gdLst>
              <a:ahLst/>
              <a:cxnLst>
                <a:cxn ang="0">
                  <a:pos x="T0" y="T1"/>
                </a:cxn>
                <a:cxn ang="0">
                  <a:pos x="T2" y="T3"/>
                </a:cxn>
                <a:cxn ang="0">
                  <a:pos x="T4" y="T5"/>
                </a:cxn>
                <a:cxn ang="0">
                  <a:pos x="T6" y="T7"/>
                </a:cxn>
                <a:cxn ang="0">
                  <a:pos x="T8" y="T9"/>
                </a:cxn>
              </a:cxnLst>
              <a:rect l="0" t="0" r="r" b="b"/>
              <a:pathLst>
                <a:path w="17" h="10">
                  <a:moveTo>
                    <a:pt x="17" y="0"/>
                  </a:moveTo>
                  <a:cubicBezTo>
                    <a:pt x="2" y="0"/>
                    <a:pt x="2" y="0"/>
                    <a:pt x="2" y="0"/>
                  </a:cubicBezTo>
                  <a:cubicBezTo>
                    <a:pt x="2" y="3"/>
                    <a:pt x="1" y="7"/>
                    <a:pt x="0" y="10"/>
                  </a:cubicBezTo>
                  <a:cubicBezTo>
                    <a:pt x="14" y="10"/>
                    <a:pt x="14" y="10"/>
                    <a:pt x="14" y="10"/>
                  </a:cubicBezTo>
                  <a:cubicBezTo>
                    <a:pt x="16" y="7"/>
                    <a:pt x="17" y="4"/>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67" name="Group 166"/>
          <p:cNvGrpSpPr/>
          <p:nvPr/>
        </p:nvGrpSpPr>
        <p:grpSpPr>
          <a:xfrm>
            <a:off x="1922979" y="2327176"/>
            <a:ext cx="4217518" cy="3286875"/>
            <a:chOff x="2527099" y="2288574"/>
            <a:chExt cx="3099204" cy="3099205"/>
          </a:xfrm>
        </p:grpSpPr>
        <p:sp>
          <p:nvSpPr>
            <p:cNvPr id="33" name="Freeform 32"/>
            <p:cNvSpPr/>
            <p:nvPr/>
          </p:nvSpPr>
          <p:spPr>
            <a:xfrm>
              <a:off x="3451610" y="3461615"/>
              <a:ext cx="1250182" cy="753121"/>
            </a:xfrm>
            <a:custGeom>
              <a:avLst/>
              <a:gdLst>
                <a:gd name="connsiteX0" fmla="*/ 790575 w 1581150"/>
                <a:gd name="connsiteY0" fmla="*/ 0 h 952500"/>
                <a:gd name="connsiteX1" fmla="*/ 1257149 w 1581150"/>
                <a:gd name="connsiteY1" fmla="*/ 380269 h 952500"/>
                <a:gd name="connsiteX2" fmla="*/ 1259604 w 1581150"/>
                <a:gd name="connsiteY2" fmla="*/ 404619 h 952500"/>
                <a:gd name="connsiteX3" fmla="*/ 1304925 w 1581150"/>
                <a:gd name="connsiteY3" fmla="*/ 400050 h 952500"/>
                <a:gd name="connsiteX4" fmla="*/ 1581150 w 1581150"/>
                <a:gd name="connsiteY4" fmla="*/ 676275 h 952500"/>
                <a:gd name="connsiteX5" fmla="*/ 1360594 w 1581150"/>
                <a:gd name="connsiteY5" fmla="*/ 946888 h 952500"/>
                <a:gd name="connsiteX6" fmla="*/ 1314449 w 1581150"/>
                <a:gd name="connsiteY6" fmla="*/ 951540 h 952500"/>
                <a:gd name="connsiteX7" fmla="*/ 1314449 w 1581150"/>
                <a:gd name="connsiteY7" fmla="*/ 952500 h 952500"/>
                <a:gd name="connsiteX8" fmla="*/ 1304925 w 1581150"/>
                <a:gd name="connsiteY8" fmla="*/ 952500 h 952500"/>
                <a:gd name="connsiteX9" fmla="*/ 790575 w 1581150"/>
                <a:gd name="connsiteY9" fmla="*/ 952500 h 952500"/>
                <a:gd name="connsiteX10" fmla="*/ 371474 w 1581150"/>
                <a:gd name="connsiteY10" fmla="*/ 952500 h 952500"/>
                <a:gd name="connsiteX11" fmla="*/ 371474 w 1581150"/>
                <a:gd name="connsiteY11" fmla="*/ 950313 h 952500"/>
                <a:gd name="connsiteX12" fmla="*/ 349778 w 1581150"/>
                <a:gd name="connsiteY12" fmla="*/ 952500 h 952500"/>
                <a:gd name="connsiteX13" fmla="*/ 0 w 1581150"/>
                <a:gd name="connsiteY13" fmla="*/ 602722 h 952500"/>
                <a:gd name="connsiteX14" fmla="*/ 349778 w 1581150"/>
                <a:gd name="connsiteY14" fmla="*/ 252944 h 952500"/>
                <a:gd name="connsiteX15" fmla="*/ 371167 w 1581150"/>
                <a:gd name="connsiteY15" fmla="*/ 255100 h 952500"/>
                <a:gd name="connsiteX16" fmla="*/ 395661 w 1581150"/>
                <a:gd name="connsiteY16" fmla="*/ 209974 h 952500"/>
                <a:gd name="connsiteX17" fmla="*/ 790575 w 1581150"/>
                <a:gd name="connsiteY17"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81150" h="952500">
                  <a:moveTo>
                    <a:pt x="790575" y="0"/>
                  </a:moveTo>
                  <a:cubicBezTo>
                    <a:pt x="1020723" y="0"/>
                    <a:pt x="1212741" y="163250"/>
                    <a:pt x="1257149" y="380269"/>
                  </a:cubicBezTo>
                  <a:lnTo>
                    <a:pt x="1259604" y="404619"/>
                  </a:lnTo>
                  <a:lnTo>
                    <a:pt x="1304925" y="400050"/>
                  </a:lnTo>
                  <a:cubicBezTo>
                    <a:pt x="1457480" y="400050"/>
                    <a:pt x="1581150" y="523720"/>
                    <a:pt x="1581150" y="676275"/>
                  </a:cubicBezTo>
                  <a:cubicBezTo>
                    <a:pt x="1581150" y="809761"/>
                    <a:pt x="1486465" y="921131"/>
                    <a:pt x="1360594" y="946888"/>
                  </a:cubicBezTo>
                  <a:lnTo>
                    <a:pt x="1314449" y="951540"/>
                  </a:lnTo>
                  <a:lnTo>
                    <a:pt x="1314449" y="952500"/>
                  </a:lnTo>
                  <a:lnTo>
                    <a:pt x="1304925" y="952500"/>
                  </a:lnTo>
                  <a:lnTo>
                    <a:pt x="790575" y="952500"/>
                  </a:lnTo>
                  <a:lnTo>
                    <a:pt x="371474" y="952500"/>
                  </a:lnTo>
                  <a:lnTo>
                    <a:pt x="371474" y="950313"/>
                  </a:lnTo>
                  <a:lnTo>
                    <a:pt x="349778" y="952500"/>
                  </a:lnTo>
                  <a:cubicBezTo>
                    <a:pt x="156601" y="952500"/>
                    <a:pt x="0" y="795899"/>
                    <a:pt x="0" y="602722"/>
                  </a:cubicBezTo>
                  <a:cubicBezTo>
                    <a:pt x="0" y="409545"/>
                    <a:pt x="156601" y="252944"/>
                    <a:pt x="349778" y="252944"/>
                  </a:cubicBezTo>
                  <a:lnTo>
                    <a:pt x="371167" y="255100"/>
                  </a:lnTo>
                  <a:lnTo>
                    <a:pt x="395661" y="209974"/>
                  </a:lnTo>
                  <a:cubicBezTo>
                    <a:pt x="481247" y="83291"/>
                    <a:pt x="626184" y="0"/>
                    <a:pt x="790575" y="0"/>
                  </a:cubicBezTo>
                  <a:close/>
                </a:path>
              </a:pathLst>
            </a:cu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6" name="Straight Connector 155"/>
            <p:cNvCxnSpPr>
              <a:cxnSpLocks/>
            </p:cNvCxnSpPr>
            <p:nvPr/>
          </p:nvCxnSpPr>
          <p:spPr>
            <a:xfrm>
              <a:off x="4076701" y="2288574"/>
              <a:ext cx="0" cy="309920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cxnSpLocks/>
            </p:cNvCxnSpPr>
            <p:nvPr/>
          </p:nvCxnSpPr>
          <p:spPr>
            <a:xfrm>
              <a:off x="2527099" y="3838176"/>
              <a:ext cx="3099204"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10" name="Rectangle: Rounded Corners 9">
            <a:extLst>
              <a:ext uri="{FF2B5EF4-FFF2-40B4-BE49-F238E27FC236}">
                <a16:creationId xmlns:a16="http://schemas.microsoft.com/office/drawing/2014/main" id="{7A180AD4-7029-48FD-8308-FE65A412C883}"/>
              </a:ext>
            </a:extLst>
          </p:cNvPr>
          <p:cNvSpPr/>
          <p:nvPr/>
        </p:nvSpPr>
        <p:spPr>
          <a:xfrm>
            <a:off x="49683" y="3368938"/>
            <a:ext cx="1828800" cy="1262446"/>
          </a:xfrm>
          <a:prstGeom prst="roundRect">
            <a:avLst>
              <a:gd name="adj" fmla="val 0"/>
            </a:avLst>
          </a:prstGeom>
          <a:solidFill>
            <a:srgbClr val="088F9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customer behavior by state and order trends</a:t>
            </a:r>
          </a:p>
        </p:txBody>
      </p:sp>
      <p:sp>
        <p:nvSpPr>
          <p:cNvPr id="89" name="Rectangle: Rounded Corners 88">
            <a:extLst>
              <a:ext uri="{FF2B5EF4-FFF2-40B4-BE49-F238E27FC236}">
                <a16:creationId xmlns:a16="http://schemas.microsoft.com/office/drawing/2014/main" id="{40533F8D-97CF-4BCB-9B27-94DFA4846BEA}"/>
              </a:ext>
            </a:extLst>
          </p:cNvPr>
          <p:cNvSpPr/>
          <p:nvPr/>
        </p:nvSpPr>
        <p:spPr>
          <a:xfrm>
            <a:off x="6210300" y="3368938"/>
            <a:ext cx="1828800" cy="1360712"/>
          </a:xfrm>
          <a:prstGeom prst="roundRect">
            <a:avLst>
              <a:gd name="adj" fmla="val 0"/>
            </a:avLst>
          </a:prstGeom>
          <a:solidFill>
            <a:srgbClr val="088F9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Assess delivery speed and its impact on reviews</a:t>
            </a:r>
          </a:p>
        </p:txBody>
      </p:sp>
      <p:sp>
        <p:nvSpPr>
          <p:cNvPr id="90" name="Rectangle: Rounded Corners 89">
            <a:extLst>
              <a:ext uri="{FF2B5EF4-FFF2-40B4-BE49-F238E27FC236}">
                <a16:creationId xmlns:a16="http://schemas.microsoft.com/office/drawing/2014/main" id="{3F1F3042-5FDA-41C8-A4FF-C6FBBA667E2D}"/>
              </a:ext>
            </a:extLst>
          </p:cNvPr>
          <p:cNvSpPr/>
          <p:nvPr/>
        </p:nvSpPr>
        <p:spPr>
          <a:xfrm>
            <a:off x="2922477" y="5618652"/>
            <a:ext cx="2218522" cy="1051709"/>
          </a:xfrm>
          <a:prstGeom prst="roundRect">
            <a:avLst>
              <a:gd name="adj" fmla="val 0"/>
            </a:avLst>
          </a:prstGeom>
          <a:solidFill>
            <a:srgbClr val="088F9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Evaluate sales volume and category-wise revenue</a:t>
            </a:r>
          </a:p>
        </p:txBody>
      </p:sp>
      <p:sp>
        <p:nvSpPr>
          <p:cNvPr id="91" name="Rectangle: Rounded Corners 90">
            <a:extLst>
              <a:ext uri="{FF2B5EF4-FFF2-40B4-BE49-F238E27FC236}">
                <a16:creationId xmlns:a16="http://schemas.microsoft.com/office/drawing/2014/main" id="{7321F98D-382D-4561-8608-C814E9508840}"/>
              </a:ext>
            </a:extLst>
          </p:cNvPr>
          <p:cNvSpPr/>
          <p:nvPr/>
        </p:nvSpPr>
        <p:spPr>
          <a:xfrm>
            <a:off x="3027424" y="1275467"/>
            <a:ext cx="2218522" cy="1051709"/>
          </a:xfrm>
          <a:prstGeom prst="roundRect">
            <a:avLst>
              <a:gd name="adj" fmla="val 0"/>
            </a:avLst>
          </a:prstGeom>
          <a:solidFill>
            <a:srgbClr val="088F9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Derive insights through SQL analysis and Excel dashboards</a:t>
            </a:r>
          </a:p>
        </p:txBody>
      </p:sp>
    </p:spTree>
    <p:extLst>
      <p:ext uri="{BB962C8B-B14F-4D97-AF65-F5344CB8AC3E}">
        <p14:creationId xmlns:p14="http://schemas.microsoft.com/office/powerpoint/2010/main" val="3131404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Effect>
                      <a14:brightnessContrast bright="-17000"/>
                    </a14:imgEffect>
                  </a14:imgLayer>
                </a14:imgProps>
              </a:ext>
              <a:ext uri="{28A0092B-C50C-407E-A947-70E740481C1C}">
                <a14:useLocalDpi xmlns:a14="http://schemas.microsoft.com/office/drawing/2010/main" val="0"/>
              </a:ext>
            </a:extLst>
          </a:blip>
          <a:srcRect l="31443" r="28341"/>
          <a:stretch/>
        </p:blipFill>
        <p:spPr>
          <a:xfrm>
            <a:off x="7353300" y="0"/>
            <a:ext cx="4838700" cy="6858000"/>
          </a:xfrm>
          <a:prstGeom prst="rect">
            <a:avLst/>
          </a:prstGeom>
        </p:spPr>
      </p:pic>
      <p:sp>
        <p:nvSpPr>
          <p:cNvPr id="31" name="Rectangle 30">
            <a:extLst>
              <a:ext uri="{FF2B5EF4-FFF2-40B4-BE49-F238E27FC236}">
                <a16:creationId xmlns:a16="http://schemas.microsoft.com/office/drawing/2014/main" id="{065E32BD-1196-447B-8344-CB6772EEA780}"/>
              </a:ext>
            </a:extLst>
          </p:cNvPr>
          <p:cNvSpPr/>
          <p:nvPr/>
        </p:nvSpPr>
        <p:spPr>
          <a:xfrm>
            <a:off x="762000" y="355610"/>
            <a:ext cx="10668000" cy="553998"/>
          </a:xfrm>
          <a:prstGeom prst="rect">
            <a:avLst/>
          </a:prstGeom>
        </p:spPr>
        <p:txBody>
          <a:bodyPr wrap="square" lIns="0" tIns="0" rIns="0" bIns="0">
            <a:spAutoFit/>
          </a:bodyPr>
          <a:lstStyle/>
          <a:p>
            <a:r>
              <a:rPr lang="en-US" sz="3600" b="1" dirty="0"/>
              <a:t>Key Performance Indicators</a:t>
            </a:r>
            <a:endParaRPr lang="id-ID" sz="3600" b="1" dirty="0"/>
          </a:p>
        </p:txBody>
      </p:sp>
      <p:sp>
        <p:nvSpPr>
          <p:cNvPr id="4" name="Rectangle 3">
            <a:extLst>
              <a:ext uri="{FF2B5EF4-FFF2-40B4-BE49-F238E27FC236}">
                <a16:creationId xmlns:a16="http://schemas.microsoft.com/office/drawing/2014/main" id="{9167906D-A2FE-42F0-BDDD-6EA2D0292A5F}"/>
              </a:ext>
            </a:extLst>
          </p:cNvPr>
          <p:cNvSpPr/>
          <p:nvPr/>
        </p:nvSpPr>
        <p:spPr>
          <a:xfrm flipV="1">
            <a:off x="762000" y="309891"/>
            <a:ext cx="542925" cy="45719"/>
          </a:xfrm>
          <a:prstGeom prst="rect">
            <a:avLst/>
          </a:prstGeom>
          <a:solidFill>
            <a:srgbClr val="BBE6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50" name="TextBox 49">
            <a:extLst>
              <a:ext uri="{FF2B5EF4-FFF2-40B4-BE49-F238E27FC236}">
                <a16:creationId xmlns:a16="http://schemas.microsoft.com/office/drawing/2014/main" id="{F1AEC32C-DFED-4BEA-ADC0-8D4A969BD92E}"/>
              </a:ext>
            </a:extLst>
          </p:cNvPr>
          <p:cNvSpPr txBox="1"/>
          <p:nvPr/>
        </p:nvSpPr>
        <p:spPr>
          <a:xfrm>
            <a:off x="762000" y="863077"/>
            <a:ext cx="4762500" cy="276999"/>
          </a:xfrm>
          <a:prstGeom prst="rect">
            <a:avLst/>
          </a:prstGeom>
          <a:noFill/>
        </p:spPr>
        <p:txBody>
          <a:bodyPr wrap="square" lIns="0" tIns="0" rIns="0" bIns="0" rtlCol="0">
            <a:spAutoFit/>
          </a:bodyPr>
          <a:lstStyle/>
          <a:p>
            <a:r>
              <a:rPr lang="en-US" dirty="0">
                <a:cs typeface="Calibri Light" panose="020F0302020204030204" pitchFamily="34" charset="0"/>
              </a:rPr>
              <a:t>Key KPIs</a:t>
            </a:r>
            <a:endParaRPr lang="en-US" dirty="0"/>
          </a:p>
        </p:txBody>
      </p:sp>
      <p:sp>
        <p:nvSpPr>
          <p:cNvPr id="2" name="Rectangle: Rounded Corners 1">
            <a:extLst>
              <a:ext uri="{FF2B5EF4-FFF2-40B4-BE49-F238E27FC236}">
                <a16:creationId xmlns:a16="http://schemas.microsoft.com/office/drawing/2014/main" id="{C9E789EA-5755-4EDF-A20E-07B428C25A32}"/>
              </a:ext>
            </a:extLst>
          </p:cNvPr>
          <p:cNvSpPr/>
          <p:nvPr/>
        </p:nvSpPr>
        <p:spPr>
          <a:xfrm>
            <a:off x="641131" y="1502979"/>
            <a:ext cx="2753710" cy="1089399"/>
          </a:xfrm>
          <a:prstGeom prst="roundRect">
            <a:avLst>
              <a:gd name="adj" fmla="val 18597"/>
            </a:avLst>
          </a:prstGeom>
          <a:solidFill>
            <a:schemeClr val="bg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Unique Customers:</a:t>
            </a:r>
          </a:p>
        </p:txBody>
      </p:sp>
      <p:sp>
        <p:nvSpPr>
          <p:cNvPr id="11" name="Rectangle: Rounded Corners 10">
            <a:extLst>
              <a:ext uri="{FF2B5EF4-FFF2-40B4-BE49-F238E27FC236}">
                <a16:creationId xmlns:a16="http://schemas.microsoft.com/office/drawing/2014/main" id="{DFEAF1E4-8359-4139-A072-5C69E71F2015}"/>
              </a:ext>
            </a:extLst>
          </p:cNvPr>
          <p:cNvSpPr/>
          <p:nvPr/>
        </p:nvSpPr>
        <p:spPr>
          <a:xfrm>
            <a:off x="641131" y="2815424"/>
            <a:ext cx="2753710" cy="1089399"/>
          </a:xfrm>
          <a:prstGeom prst="roundRect">
            <a:avLst/>
          </a:prstGeom>
          <a:solidFill>
            <a:schemeClr val="bg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Top State by Orders:</a:t>
            </a:r>
          </a:p>
        </p:txBody>
      </p:sp>
      <p:sp>
        <p:nvSpPr>
          <p:cNvPr id="12" name="Rectangle: Rounded Corners 11">
            <a:extLst>
              <a:ext uri="{FF2B5EF4-FFF2-40B4-BE49-F238E27FC236}">
                <a16:creationId xmlns:a16="http://schemas.microsoft.com/office/drawing/2014/main" id="{3AAFCB14-B19F-44B2-B089-667763DF6800}"/>
              </a:ext>
            </a:extLst>
          </p:cNvPr>
          <p:cNvSpPr/>
          <p:nvPr/>
        </p:nvSpPr>
        <p:spPr>
          <a:xfrm>
            <a:off x="630621" y="4171687"/>
            <a:ext cx="2764220" cy="1089399"/>
          </a:xfrm>
          <a:prstGeom prst="roundRect">
            <a:avLst/>
          </a:prstGeom>
          <a:solidFill>
            <a:schemeClr val="bg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Top Revenue Category:</a:t>
            </a:r>
          </a:p>
        </p:txBody>
      </p:sp>
      <p:sp>
        <p:nvSpPr>
          <p:cNvPr id="13" name="Rectangle: Rounded Corners 12">
            <a:extLst>
              <a:ext uri="{FF2B5EF4-FFF2-40B4-BE49-F238E27FC236}">
                <a16:creationId xmlns:a16="http://schemas.microsoft.com/office/drawing/2014/main" id="{5F803154-36E8-42FE-8F1C-61AC119964B5}"/>
              </a:ext>
            </a:extLst>
          </p:cNvPr>
          <p:cNvSpPr/>
          <p:nvPr/>
        </p:nvSpPr>
        <p:spPr>
          <a:xfrm>
            <a:off x="630621" y="5450222"/>
            <a:ext cx="2764220" cy="1089399"/>
          </a:xfrm>
          <a:prstGeom prst="roundRect">
            <a:avLst/>
          </a:prstGeom>
          <a:solidFill>
            <a:schemeClr val="bg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Total Revenue:</a:t>
            </a:r>
          </a:p>
        </p:txBody>
      </p:sp>
      <p:sp>
        <p:nvSpPr>
          <p:cNvPr id="14" name="Rectangle: Rounded Corners 13">
            <a:extLst>
              <a:ext uri="{FF2B5EF4-FFF2-40B4-BE49-F238E27FC236}">
                <a16:creationId xmlns:a16="http://schemas.microsoft.com/office/drawing/2014/main" id="{24507C84-BD4E-446F-A856-F1148E103C5F}"/>
              </a:ext>
            </a:extLst>
          </p:cNvPr>
          <p:cNvSpPr/>
          <p:nvPr/>
        </p:nvSpPr>
        <p:spPr>
          <a:xfrm>
            <a:off x="4147645" y="1502979"/>
            <a:ext cx="2753710" cy="1089399"/>
          </a:xfrm>
          <a:prstGeom prst="roundRect">
            <a:avLst>
              <a:gd name="adj" fmla="val 18597"/>
            </a:avLst>
          </a:prstGeom>
          <a:solidFill>
            <a:schemeClr val="bg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1"/>
                </a:solidFill>
              </a:rPr>
              <a:t>95,978</a:t>
            </a:r>
          </a:p>
        </p:txBody>
      </p:sp>
      <p:sp>
        <p:nvSpPr>
          <p:cNvPr id="15" name="Rectangle: Rounded Corners 14">
            <a:extLst>
              <a:ext uri="{FF2B5EF4-FFF2-40B4-BE49-F238E27FC236}">
                <a16:creationId xmlns:a16="http://schemas.microsoft.com/office/drawing/2014/main" id="{BE4BF094-4EC3-4EF5-B4A3-0FECD715E715}"/>
              </a:ext>
            </a:extLst>
          </p:cNvPr>
          <p:cNvSpPr/>
          <p:nvPr/>
        </p:nvSpPr>
        <p:spPr>
          <a:xfrm>
            <a:off x="4147645" y="2815424"/>
            <a:ext cx="2753710" cy="1089399"/>
          </a:xfrm>
          <a:prstGeom prst="roundRect">
            <a:avLst/>
          </a:prstGeom>
          <a:solidFill>
            <a:schemeClr val="bg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 </a:t>
            </a:r>
            <a:r>
              <a:rPr lang="en-US" sz="3200" b="1" dirty="0">
                <a:solidFill>
                  <a:schemeClr val="accent1"/>
                </a:solidFill>
              </a:rPr>
              <a:t>SP (40,501)</a:t>
            </a:r>
          </a:p>
        </p:txBody>
      </p:sp>
      <p:sp>
        <p:nvSpPr>
          <p:cNvPr id="16" name="Rectangle: Rounded Corners 15">
            <a:extLst>
              <a:ext uri="{FF2B5EF4-FFF2-40B4-BE49-F238E27FC236}">
                <a16:creationId xmlns:a16="http://schemas.microsoft.com/office/drawing/2014/main" id="{5B55968F-EAB3-460C-BACF-2DEDE91DBF85}"/>
              </a:ext>
            </a:extLst>
          </p:cNvPr>
          <p:cNvSpPr/>
          <p:nvPr/>
        </p:nvSpPr>
        <p:spPr>
          <a:xfrm>
            <a:off x="4147645" y="4171687"/>
            <a:ext cx="2753710" cy="1089399"/>
          </a:xfrm>
          <a:prstGeom prst="roundRect">
            <a:avLst/>
          </a:prstGeom>
          <a:solidFill>
            <a:schemeClr val="bg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1"/>
                </a:solidFill>
              </a:rPr>
              <a:t>Health &amp; Beauty</a:t>
            </a:r>
          </a:p>
        </p:txBody>
      </p:sp>
      <p:sp>
        <p:nvSpPr>
          <p:cNvPr id="17" name="Rectangle: Rounded Corners 16">
            <a:extLst>
              <a:ext uri="{FF2B5EF4-FFF2-40B4-BE49-F238E27FC236}">
                <a16:creationId xmlns:a16="http://schemas.microsoft.com/office/drawing/2014/main" id="{14A4C351-434D-45B7-8DBD-0E95A0C8F407}"/>
              </a:ext>
            </a:extLst>
          </p:cNvPr>
          <p:cNvSpPr/>
          <p:nvPr/>
        </p:nvSpPr>
        <p:spPr>
          <a:xfrm>
            <a:off x="4210707" y="5450223"/>
            <a:ext cx="2753710" cy="1089399"/>
          </a:xfrm>
          <a:prstGeom prst="roundRect">
            <a:avLst/>
          </a:prstGeom>
          <a:solidFill>
            <a:schemeClr val="bg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1"/>
                </a:solidFill>
              </a:rPr>
              <a:t>13M</a:t>
            </a:r>
            <a:endParaRPr lang="en-US" sz="2000" b="1" dirty="0">
              <a:solidFill>
                <a:schemeClr val="accent1"/>
              </a:solidFill>
            </a:endParaRPr>
          </a:p>
        </p:txBody>
      </p:sp>
      <p:sp>
        <p:nvSpPr>
          <p:cNvPr id="3" name="Arrow: Right 2">
            <a:extLst>
              <a:ext uri="{FF2B5EF4-FFF2-40B4-BE49-F238E27FC236}">
                <a16:creationId xmlns:a16="http://schemas.microsoft.com/office/drawing/2014/main" id="{3F559843-6E30-477A-B1A1-3F2119BCC9B3}"/>
              </a:ext>
            </a:extLst>
          </p:cNvPr>
          <p:cNvSpPr/>
          <p:nvPr/>
        </p:nvSpPr>
        <p:spPr>
          <a:xfrm>
            <a:off x="3499945" y="1995948"/>
            <a:ext cx="451945" cy="1481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5011B79F-8BC6-427B-929F-0A2D0C017250}"/>
              </a:ext>
            </a:extLst>
          </p:cNvPr>
          <p:cNvSpPr/>
          <p:nvPr/>
        </p:nvSpPr>
        <p:spPr>
          <a:xfrm>
            <a:off x="3499945" y="3286042"/>
            <a:ext cx="451945" cy="1481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886C1900-6F14-4935-A4FF-006CF66FD788}"/>
              </a:ext>
            </a:extLst>
          </p:cNvPr>
          <p:cNvSpPr/>
          <p:nvPr/>
        </p:nvSpPr>
        <p:spPr>
          <a:xfrm>
            <a:off x="3499945" y="4642305"/>
            <a:ext cx="451945" cy="1481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34BAE36A-F745-471B-946F-894BF809AC0B}"/>
              </a:ext>
            </a:extLst>
          </p:cNvPr>
          <p:cNvSpPr/>
          <p:nvPr/>
        </p:nvSpPr>
        <p:spPr>
          <a:xfrm>
            <a:off x="3499945" y="5920840"/>
            <a:ext cx="451945" cy="1481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0514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7226C53-5903-44D4-BB7C-C869F3E480E9}"/>
              </a:ext>
            </a:extLst>
          </p:cNvPr>
          <p:cNvSpPr/>
          <p:nvPr/>
        </p:nvSpPr>
        <p:spPr>
          <a:xfrm>
            <a:off x="0" y="0"/>
            <a:ext cx="12203824" cy="6858000"/>
          </a:xfrm>
          <a:prstGeom prst="rect">
            <a:avLst/>
          </a:prstGeom>
          <a:solidFill>
            <a:schemeClr val="tx1">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5E32BD-1196-447B-8344-CB6772EEA780}"/>
              </a:ext>
            </a:extLst>
          </p:cNvPr>
          <p:cNvSpPr/>
          <p:nvPr/>
        </p:nvSpPr>
        <p:spPr>
          <a:xfrm>
            <a:off x="762000" y="355610"/>
            <a:ext cx="10668000" cy="553998"/>
          </a:xfrm>
          <a:prstGeom prst="rect">
            <a:avLst/>
          </a:prstGeom>
        </p:spPr>
        <p:txBody>
          <a:bodyPr wrap="square" lIns="0" tIns="0" rIns="0" bIns="0">
            <a:spAutoFit/>
          </a:bodyPr>
          <a:lstStyle/>
          <a:p>
            <a:r>
              <a:rPr lang="en-US" sz="3600" b="1" dirty="0">
                <a:solidFill>
                  <a:schemeClr val="bg1"/>
                </a:solidFill>
              </a:rPr>
              <a:t>Insights </a:t>
            </a:r>
            <a:endParaRPr lang="id-ID" sz="3600" b="1" dirty="0">
              <a:solidFill>
                <a:schemeClr val="bg1"/>
              </a:solidFill>
            </a:endParaRPr>
          </a:p>
        </p:txBody>
      </p:sp>
      <p:sp>
        <p:nvSpPr>
          <p:cNvPr id="4" name="Rectangle 3">
            <a:extLst>
              <a:ext uri="{FF2B5EF4-FFF2-40B4-BE49-F238E27FC236}">
                <a16:creationId xmlns:a16="http://schemas.microsoft.com/office/drawing/2014/main" id="{9167906D-A2FE-42F0-BDDD-6EA2D0292A5F}"/>
              </a:ext>
            </a:extLst>
          </p:cNvPr>
          <p:cNvSpPr/>
          <p:nvPr/>
        </p:nvSpPr>
        <p:spPr>
          <a:xfrm flipV="1">
            <a:off x="762000" y="309891"/>
            <a:ext cx="542925" cy="45719"/>
          </a:xfrm>
          <a:prstGeom prst="rect">
            <a:avLst/>
          </a:prstGeom>
          <a:solidFill>
            <a:srgbClr val="BBE6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50" name="TextBox 49">
            <a:extLst>
              <a:ext uri="{FF2B5EF4-FFF2-40B4-BE49-F238E27FC236}">
                <a16:creationId xmlns:a16="http://schemas.microsoft.com/office/drawing/2014/main" id="{F1AEC32C-DFED-4BEA-ADC0-8D4A969BD92E}"/>
              </a:ext>
            </a:extLst>
          </p:cNvPr>
          <p:cNvSpPr txBox="1"/>
          <p:nvPr/>
        </p:nvSpPr>
        <p:spPr>
          <a:xfrm>
            <a:off x="762000" y="863077"/>
            <a:ext cx="4762500" cy="276999"/>
          </a:xfrm>
          <a:prstGeom prst="rect">
            <a:avLst/>
          </a:prstGeom>
          <a:noFill/>
        </p:spPr>
        <p:txBody>
          <a:bodyPr wrap="square" lIns="0" tIns="0" rIns="0" bIns="0" rtlCol="0">
            <a:spAutoFit/>
          </a:bodyPr>
          <a:lstStyle/>
          <a:p>
            <a:r>
              <a:rPr lang="en-US" i="1" dirty="0">
                <a:solidFill>
                  <a:schemeClr val="bg1"/>
                </a:solidFill>
                <a:cs typeface="Calibri Light" panose="020F0302020204030204" pitchFamily="34" charset="0"/>
              </a:rPr>
              <a:t>Sao Paulo (SP)</a:t>
            </a:r>
            <a:endParaRPr lang="en-US" i="1" dirty="0">
              <a:solidFill>
                <a:schemeClr val="bg1"/>
              </a:solidFill>
            </a:endParaRPr>
          </a:p>
        </p:txBody>
      </p:sp>
      <p:sp>
        <p:nvSpPr>
          <p:cNvPr id="3" name="Rectangle 2">
            <a:extLst>
              <a:ext uri="{FF2B5EF4-FFF2-40B4-BE49-F238E27FC236}">
                <a16:creationId xmlns:a16="http://schemas.microsoft.com/office/drawing/2014/main" id="{1181BC26-39D7-4F30-A88D-0D319E98052C}"/>
              </a:ext>
            </a:extLst>
          </p:cNvPr>
          <p:cNvSpPr/>
          <p:nvPr/>
        </p:nvSpPr>
        <p:spPr>
          <a:xfrm>
            <a:off x="7441324" y="0"/>
            <a:ext cx="4762500" cy="6858000"/>
          </a:xfrm>
          <a:prstGeom prst="rect">
            <a:avLst/>
          </a:prstGeom>
          <a:solidFill>
            <a:schemeClr val="bg1">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a:solidFill>
                  <a:schemeClr val="tx1"/>
                </a:solidFill>
              </a:rPr>
              <a:t>Sao Paulo (SP) generates the highest revenue of 5million and also has the shortest average delivery days. This reveals operational excellence</a:t>
            </a:r>
          </a:p>
          <a:p>
            <a:pPr algn="just"/>
            <a:endParaRPr lang="en-US" sz="2000" dirty="0">
              <a:solidFill>
                <a:schemeClr val="tx1"/>
              </a:solidFill>
            </a:endParaRPr>
          </a:p>
          <a:p>
            <a:pPr algn="just"/>
            <a:r>
              <a:rPr lang="en-US" sz="2000" dirty="0">
                <a:solidFill>
                  <a:schemeClr val="tx1"/>
                </a:solidFill>
              </a:rPr>
              <a:t>SP delivers 4 days faster than the national average – a 33% Improvement</a:t>
            </a:r>
          </a:p>
          <a:p>
            <a:pPr algn="just"/>
            <a:endParaRPr lang="en-US" sz="2000" dirty="0">
              <a:solidFill>
                <a:schemeClr val="tx1"/>
              </a:solidFill>
            </a:endParaRPr>
          </a:p>
          <a:p>
            <a:pPr algn="just"/>
            <a:r>
              <a:rPr lang="en-US" sz="2000" dirty="0">
                <a:solidFill>
                  <a:schemeClr val="tx1"/>
                </a:solidFill>
              </a:rPr>
              <a:t> </a:t>
            </a:r>
          </a:p>
        </p:txBody>
      </p:sp>
      <p:graphicFrame>
        <p:nvGraphicFramePr>
          <p:cNvPr id="10" name="Chart 9">
            <a:extLst>
              <a:ext uri="{FF2B5EF4-FFF2-40B4-BE49-F238E27FC236}">
                <a16:creationId xmlns:a16="http://schemas.microsoft.com/office/drawing/2014/main" id="{3C9EB865-900A-4859-B94F-3BCA4CE6794B}"/>
              </a:ext>
            </a:extLst>
          </p:cNvPr>
          <p:cNvGraphicFramePr>
            <a:graphicFrameLocks/>
          </p:cNvGraphicFramePr>
          <p:nvPr>
            <p:extLst>
              <p:ext uri="{D42A27DB-BD31-4B8C-83A1-F6EECF244321}">
                <p14:modId xmlns:p14="http://schemas.microsoft.com/office/powerpoint/2010/main" val="947451077"/>
              </p:ext>
            </p:extLst>
          </p:nvPr>
        </p:nvGraphicFramePr>
        <p:xfrm>
          <a:off x="0" y="1185797"/>
          <a:ext cx="7367752" cy="544623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38355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7226C53-5903-44D4-BB7C-C869F3E480E9}"/>
              </a:ext>
            </a:extLst>
          </p:cNvPr>
          <p:cNvSpPr/>
          <p:nvPr/>
        </p:nvSpPr>
        <p:spPr>
          <a:xfrm>
            <a:off x="0" y="0"/>
            <a:ext cx="12203824" cy="6858000"/>
          </a:xfrm>
          <a:prstGeom prst="rect">
            <a:avLst/>
          </a:prstGeom>
          <a:solidFill>
            <a:schemeClr val="tx1">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5E32BD-1196-447B-8344-CB6772EEA780}"/>
              </a:ext>
            </a:extLst>
          </p:cNvPr>
          <p:cNvSpPr/>
          <p:nvPr/>
        </p:nvSpPr>
        <p:spPr>
          <a:xfrm>
            <a:off x="762000" y="355610"/>
            <a:ext cx="10668000" cy="553998"/>
          </a:xfrm>
          <a:prstGeom prst="rect">
            <a:avLst/>
          </a:prstGeom>
        </p:spPr>
        <p:txBody>
          <a:bodyPr wrap="square" lIns="0" tIns="0" rIns="0" bIns="0">
            <a:spAutoFit/>
          </a:bodyPr>
          <a:lstStyle/>
          <a:p>
            <a:r>
              <a:rPr lang="en-US" sz="3600" b="1" dirty="0">
                <a:solidFill>
                  <a:schemeClr val="bg1"/>
                </a:solidFill>
              </a:rPr>
              <a:t>Insights </a:t>
            </a:r>
            <a:endParaRPr lang="id-ID" sz="3600" b="1" dirty="0">
              <a:solidFill>
                <a:schemeClr val="bg1"/>
              </a:solidFill>
            </a:endParaRPr>
          </a:p>
        </p:txBody>
      </p:sp>
      <p:sp>
        <p:nvSpPr>
          <p:cNvPr id="4" name="Rectangle 3">
            <a:extLst>
              <a:ext uri="{FF2B5EF4-FFF2-40B4-BE49-F238E27FC236}">
                <a16:creationId xmlns:a16="http://schemas.microsoft.com/office/drawing/2014/main" id="{9167906D-A2FE-42F0-BDDD-6EA2D0292A5F}"/>
              </a:ext>
            </a:extLst>
          </p:cNvPr>
          <p:cNvSpPr/>
          <p:nvPr/>
        </p:nvSpPr>
        <p:spPr>
          <a:xfrm flipV="1">
            <a:off x="762000" y="309891"/>
            <a:ext cx="542925" cy="45719"/>
          </a:xfrm>
          <a:prstGeom prst="rect">
            <a:avLst/>
          </a:prstGeom>
          <a:solidFill>
            <a:srgbClr val="BBE6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50" name="TextBox 49">
            <a:extLst>
              <a:ext uri="{FF2B5EF4-FFF2-40B4-BE49-F238E27FC236}">
                <a16:creationId xmlns:a16="http://schemas.microsoft.com/office/drawing/2014/main" id="{F1AEC32C-DFED-4BEA-ADC0-8D4A969BD92E}"/>
              </a:ext>
            </a:extLst>
          </p:cNvPr>
          <p:cNvSpPr txBox="1"/>
          <p:nvPr/>
        </p:nvSpPr>
        <p:spPr>
          <a:xfrm>
            <a:off x="762000" y="863077"/>
            <a:ext cx="4762500" cy="276999"/>
          </a:xfrm>
          <a:prstGeom prst="rect">
            <a:avLst/>
          </a:prstGeom>
          <a:noFill/>
        </p:spPr>
        <p:txBody>
          <a:bodyPr wrap="square" lIns="0" tIns="0" rIns="0" bIns="0" rtlCol="0">
            <a:spAutoFit/>
          </a:bodyPr>
          <a:lstStyle/>
          <a:p>
            <a:r>
              <a:rPr lang="en-US" i="1" dirty="0">
                <a:solidFill>
                  <a:schemeClr val="bg1"/>
                </a:solidFill>
              </a:rPr>
              <a:t>Impact of Delivery mirroring Review Scores</a:t>
            </a:r>
          </a:p>
        </p:txBody>
      </p:sp>
      <p:sp>
        <p:nvSpPr>
          <p:cNvPr id="3" name="Rectangle 2">
            <a:extLst>
              <a:ext uri="{FF2B5EF4-FFF2-40B4-BE49-F238E27FC236}">
                <a16:creationId xmlns:a16="http://schemas.microsoft.com/office/drawing/2014/main" id="{1181BC26-39D7-4F30-A88D-0D319E98052C}"/>
              </a:ext>
            </a:extLst>
          </p:cNvPr>
          <p:cNvSpPr/>
          <p:nvPr/>
        </p:nvSpPr>
        <p:spPr>
          <a:xfrm>
            <a:off x="7441324" y="0"/>
            <a:ext cx="4762500" cy="6858000"/>
          </a:xfrm>
          <a:prstGeom prst="rect">
            <a:avLst/>
          </a:prstGeom>
          <a:solidFill>
            <a:schemeClr val="bg1">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a:solidFill>
                  <a:schemeClr val="tx1"/>
                </a:solidFill>
              </a:rPr>
              <a:t>As delivery time increases, review score consistently drops</a:t>
            </a:r>
          </a:p>
          <a:p>
            <a:pPr algn="just"/>
            <a:endParaRPr lang="en-US" sz="2000" dirty="0">
              <a:solidFill>
                <a:schemeClr val="tx1"/>
              </a:solidFill>
            </a:endParaRPr>
          </a:p>
          <a:p>
            <a:pPr algn="just"/>
            <a:r>
              <a:rPr lang="en-US" sz="2000" dirty="0">
                <a:solidFill>
                  <a:schemeClr val="tx1"/>
                </a:solidFill>
              </a:rPr>
              <a:t>A 6- day difference is associated with a fall from 5 stars to 1 star</a:t>
            </a:r>
          </a:p>
          <a:p>
            <a:pPr algn="just"/>
            <a:endParaRPr lang="en-US" sz="2000" dirty="0">
              <a:solidFill>
                <a:schemeClr val="tx1"/>
              </a:solidFill>
            </a:endParaRPr>
          </a:p>
          <a:p>
            <a:pPr algn="just"/>
            <a:r>
              <a:rPr lang="en-US" sz="2000" dirty="0">
                <a:solidFill>
                  <a:schemeClr val="tx1"/>
                </a:solidFill>
              </a:rPr>
              <a:t>Customers expect delivery within 11 to 12 days to give good ratings, delays beyond 14 days sharply increase negative reviews(1-2 days)</a:t>
            </a:r>
          </a:p>
          <a:p>
            <a:pPr algn="just"/>
            <a:endParaRPr lang="en-US" sz="2000" dirty="0">
              <a:solidFill>
                <a:schemeClr val="tx1"/>
              </a:solidFill>
            </a:endParaRPr>
          </a:p>
          <a:p>
            <a:pPr algn="just"/>
            <a:r>
              <a:rPr lang="en-US" sz="2000" dirty="0">
                <a:solidFill>
                  <a:schemeClr val="tx1"/>
                </a:solidFill>
              </a:rPr>
              <a:t>Fast delivery is the strongest driver of positive reviews.</a:t>
            </a:r>
          </a:p>
          <a:p>
            <a:pPr algn="just"/>
            <a:r>
              <a:rPr lang="en-US" sz="2000" dirty="0">
                <a:solidFill>
                  <a:schemeClr val="tx1"/>
                </a:solidFill>
              </a:rPr>
              <a:t> </a:t>
            </a:r>
          </a:p>
        </p:txBody>
      </p:sp>
      <p:graphicFrame>
        <p:nvGraphicFramePr>
          <p:cNvPr id="8" name="Chart 7">
            <a:extLst>
              <a:ext uri="{FF2B5EF4-FFF2-40B4-BE49-F238E27FC236}">
                <a16:creationId xmlns:a16="http://schemas.microsoft.com/office/drawing/2014/main" id="{D5B504F9-8598-4A1D-8FC6-2E0E1FEF820D}"/>
              </a:ext>
            </a:extLst>
          </p:cNvPr>
          <p:cNvGraphicFramePr>
            <a:graphicFrameLocks/>
          </p:cNvGraphicFramePr>
          <p:nvPr>
            <p:extLst>
              <p:ext uri="{D42A27DB-BD31-4B8C-83A1-F6EECF244321}">
                <p14:modId xmlns:p14="http://schemas.microsoft.com/office/powerpoint/2010/main" val="2976068594"/>
              </p:ext>
            </p:extLst>
          </p:nvPr>
        </p:nvGraphicFramePr>
        <p:xfrm>
          <a:off x="126124" y="1402379"/>
          <a:ext cx="7157545" cy="52401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94109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7226C53-5903-44D4-BB7C-C869F3E480E9}"/>
              </a:ext>
            </a:extLst>
          </p:cNvPr>
          <p:cNvSpPr/>
          <p:nvPr/>
        </p:nvSpPr>
        <p:spPr>
          <a:xfrm>
            <a:off x="0" y="0"/>
            <a:ext cx="12203824" cy="6858000"/>
          </a:xfrm>
          <a:prstGeom prst="rect">
            <a:avLst/>
          </a:prstGeom>
          <a:solidFill>
            <a:schemeClr val="tx1">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5E32BD-1196-447B-8344-CB6772EEA780}"/>
              </a:ext>
            </a:extLst>
          </p:cNvPr>
          <p:cNvSpPr/>
          <p:nvPr/>
        </p:nvSpPr>
        <p:spPr>
          <a:xfrm>
            <a:off x="762000" y="355610"/>
            <a:ext cx="10668000" cy="553998"/>
          </a:xfrm>
          <a:prstGeom prst="rect">
            <a:avLst/>
          </a:prstGeom>
        </p:spPr>
        <p:txBody>
          <a:bodyPr wrap="square" lIns="0" tIns="0" rIns="0" bIns="0">
            <a:spAutoFit/>
          </a:bodyPr>
          <a:lstStyle/>
          <a:p>
            <a:r>
              <a:rPr lang="en-US" sz="3600" b="1" dirty="0">
                <a:solidFill>
                  <a:schemeClr val="bg1"/>
                </a:solidFill>
              </a:rPr>
              <a:t>Insights </a:t>
            </a:r>
            <a:endParaRPr lang="id-ID" sz="3600" b="1" dirty="0">
              <a:solidFill>
                <a:schemeClr val="bg1"/>
              </a:solidFill>
            </a:endParaRPr>
          </a:p>
        </p:txBody>
      </p:sp>
      <p:sp>
        <p:nvSpPr>
          <p:cNvPr id="4" name="Rectangle 3">
            <a:extLst>
              <a:ext uri="{FF2B5EF4-FFF2-40B4-BE49-F238E27FC236}">
                <a16:creationId xmlns:a16="http://schemas.microsoft.com/office/drawing/2014/main" id="{9167906D-A2FE-42F0-BDDD-6EA2D0292A5F}"/>
              </a:ext>
            </a:extLst>
          </p:cNvPr>
          <p:cNvSpPr/>
          <p:nvPr/>
        </p:nvSpPr>
        <p:spPr>
          <a:xfrm flipV="1">
            <a:off x="762000" y="309891"/>
            <a:ext cx="542925" cy="45719"/>
          </a:xfrm>
          <a:prstGeom prst="rect">
            <a:avLst/>
          </a:prstGeom>
          <a:solidFill>
            <a:srgbClr val="BBE6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50" name="TextBox 49">
            <a:extLst>
              <a:ext uri="{FF2B5EF4-FFF2-40B4-BE49-F238E27FC236}">
                <a16:creationId xmlns:a16="http://schemas.microsoft.com/office/drawing/2014/main" id="{F1AEC32C-DFED-4BEA-ADC0-8D4A969BD92E}"/>
              </a:ext>
            </a:extLst>
          </p:cNvPr>
          <p:cNvSpPr txBox="1"/>
          <p:nvPr/>
        </p:nvSpPr>
        <p:spPr>
          <a:xfrm>
            <a:off x="762000" y="863077"/>
            <a:ext cx="4762500" cy="276999"/>
          </a:xfrm>
          <a:prstGeom prst="rect">
            <a:avLst/>
          </a:prstGeom>
          <a:noFill/>
        </p:spPr>
        <p:txBody>
          <a:bodyPr wrap="square" lIns="0" tIns="0" rIns="0" bIns="0" rtlCol="0">
            <a:spAutoFit/>
          </a:bodyPr>
          <a:lstStyle/>
          <a:p>
            <a:r>
              <a:rPr lang="en-US" i="1" dirty="0">
                <a:solidFill>
                  <a:schemeClr val="bg1"/>
                </a:solidFill>
              </a:rPr>
              <a:t>Best Performing Product Category</a:t>
            </a:r>
          </a:p>
        </p:txBody>
      </p:sp>
      <p:sp>
        <p:nvSpPr>
          <p:cNvPr id="3" name="Rectangle 2">
            <a:extLst>
              <a:ext uri="{FF2B5EF4-FFF2-40B4-BE49-F238E27FC236}">
                <a16:creationId xmlns:a16="http://schemas.microsoft.com/office/drawing/2014/main" id="{1181BC26-39D7-4F30-A88D-0D319E98052C}"/>
              </a:ext>
            </a:extLst>
          </p:cNvPr>
          <p:cNvSpPr/>
          <p:nvPr/>
        </p:nvSpPr>
        <p:spPr>
          <a:xfrm>
            <a:off x="7441324" y="0"/>
            <a:ext cx="4762500" cy="6858000"/>
          </a:xfrm>
          <a:prstGeom prst="rect">
            <a:avLst/>
          </a:prstGeom>
          <a:solidFill>
            <a:schemeClr val="bg1">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a:solidFill>
                  <a:schemeClr val="tx1"/>
                </a:solidFill>
              </a:rPr>
              <a:t>The Health and personal Care Category generated approximately 1.25 million in revenue during the analysis period, making it the top performing category by sales</a:t>
            </a:r>
          </a:p>
          <a:p>
            <a:pPr algn="just"/>
            <a:endParaRPr lang="en-US" sz="2000" dirty="0">
              <a:solidFill>
                <a:schemeClr val="tx1"/>
              </a:solidFill>
            </a:endParaRPr>
          </a:p>
          <a:p>
            <a:pPr algn="just"/>
            <a:r>
              <a:rPr lang="en-US" sz="2000" dirty="0">
                <a:solidFill>
                  <a:schemeClr val="tx1"/>
                </a:solidFill>
              </a:rPr>
              <a:t>Despite not having the highest order volume, its high unit prices and strong repeat customer behavior  drives its revenue dominance</a:t>
            </a:r>
          </a:p>
          <a:p>
            <a:pPr algn="just"/>
            <a:r>
              <a:rPr lang="en-US" sz="2000" dirty="0">
                <a:solidFill>
                  <a:schemeClr val="tx1"/>
                </a:solidFill>
              </a:rPr>
              <a:t>This performance suggests strong consumer demand for wellness related products and a higher profit margin compared to other categories</a:t>
            </a:r>
          </a:p>
        </p:txBody>
      </p:sp>
      <p:graphicFrame>
        <p:nvGraphicFramePr>
          <p:cNvPr id="9" name="Chart 8">
            <a:extLst>
              <a:ext uri="{FF2B5EF4-FFF2-40B4-BE49-F238E27FC236}">
                <a16:creationId xmlns:a16="http://schemas.microsoft.com/office/drawing/2014/main" id="{62F849E6-C770-4963-A8CB-CEADD201E8B1}"/>
              </a:ext>
            </a:extLst>
          </p:cNvPr>
          <p:cNvGraphicFramePr>
            <a:graphicFrameLocks/>
          </p:cNvGraphicFramePr>
          <p:nvPr>
            <p:extLst>
              <p:ext uri="{D42A27DB-BD31-4B8C-83A1-F6EECF244321}">
                <p14:modId xmlns:p14="http://schemas.microsoft.com/office/powerpoint/2010/main" val="1645529265"/>
              </p:ext>
            </p:extLst>
          </p:nvPr>
        </p:nvGraphicFramePr>
        <p:xfrm>
          <a:off x="0" y="1265219"/>
          <a:ext cx="7441324" cy="528289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771118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1305</TotalTime>
  <Words>782</Words>
  <Application>Microsoft Office PowerPoint</Application>
  <PresentationFormat>Widescreen</PresentationFormat>
  <Paragraphs>77</Paragraphs>
  <Slides>12</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Wingdings</vt:lpstr>
      <vt:lpstr>Office Theme</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Favour Opata</cp:lastModifiedBy>
  <cp:revision>77</cp:revision>
  <dcterms:created xsi:type="dcterms:W3CDTF">2017-06-14T14:17:41Z</dcterms:created>
  <dcterms:modified xsi:type="dcterms:W3CDTF">2025-07-12T13:17:28Z</dcterms:modified>
</cp:coreProperties>
</file>